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2D17B1-0FF2-4318-8D15-5DAF4659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65C7C3-1417-437C-9A4B-3E8A56950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A2AC14-515B-4D3B-A49F-77B54139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79BECD-B273-4E46-8317-15B6C9CA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097998-1DEC-4922-9526-5CCEE8C5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0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4F9D91-D4D2-4E01-82A7-E480BE38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786F1F-4426-45B9-A7C8-147D52162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4C766B-06D1-4EF1-98C4-8881ACC2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00DBA3-57E5-4AFE-89AA-1C3802FB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A8AB78-0951-4CFE-B200-1085C054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75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CB99656-D405-4F6D-87C5-417B98B9D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79EAB57-C047-4AEE-84D0-950736FEA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D4E491-5CAC-48AD-86AF-F1636962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AD96ED-5A48-48F6-B251-8F7FD6A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207830-52D6-4CD9-A9CF-DAF6A09A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4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8B5F84-3E5C-4A74-9FB7-1DCA2D9F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ED42C4-A2AD-41B0-84FF-7E8CE0FE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91"/>
            <a:ext cx="10515600" cy="4766172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9B7B38-501C-4C8D-9893-6791C57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424106-9EB5-4522-85E9-4E673669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D3E1AE-6BA3-4673-B62D-4E5F59E9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Düz Bağlayıcı 7"/>
          <p:cNvCxnSpPr/>
          <p:nvPr userDrawn="1"/>
        </p:nvCxnSpPr>
        <p:spPr>
          <a:xfrm>
            <a:off x="478971" y="1219198"/>
            <a:ext cx="1123405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3EADA8-37F3-49B7-B90A-85A0DB81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8BD160-A9FF-4044-8DBC-D5E5ABE64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8708C9-26BD-477B-839B-F0D91211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51DCBA-7FF1-4DC3-B1E7-4ADC04B3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E9E28-206B-4554-B77F-500F4388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6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CC7816-B84A-4F08-9C32-42EAAE2A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B288F2-59FE-4833-B75C-A4B2B233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17A9AE-D55C-4EE1-B928-3233D9841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F8558D-C002-4707-8D4E-0D52A2F0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B2C4428-619C-4781-AE0F-5BF5EA55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C2A4A1-BE50-4567-99C5-AC49BAA3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2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726A1D-02FC-4D89-A03F-D4882745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12B81-1A1E-4094-9B8F-4BBB1CF5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EA1062-440E-4460-AD5F-FF87326EA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1442E5A-2289-480E-913B-45CCF4F2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C634272-CF8C-4627-864E-8F375BEB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B06C5BF-92F8-4F30-ABED-0AF38150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F841535-FB04-41E8-A25F-1AD54520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BA180C-E0FF-4360-9707-7E8BCAAC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6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54C7B-C9F8-480E-A1CA-F0C6AD47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AFB127-1A90-4ED0-AC3B-7B2828B1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128BB8-180E-4DE4-B48A-A2053B4F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538EE5-CA1E-495F-818D-97D21EF5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91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5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8A4A01-C5BA-4DF8-9FFF-CDC6EA3D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758E44-FBC2-43D9-BCFE-FB89E687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CC6B0B-8A67-41A2-91B0-EC62F56B3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E48540-84D5-42E5-BD8D-B23DA913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BDDCF3-1BE2-4849-9FE4-E1E650A5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AFFA58-D043-4D9F-8F4F-45F3AB39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24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DBDCB-6B0D-4706-8C96-19805FA6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264419C-C03B-43BF-932F-F383E3181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CA8013-A934-48EC-97A6-1EFCC10A8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FDBF2A-B502-4AAF-8216-8ACF7034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0DFA4-63B2-4871-92B8-12BC59DDF1BF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C252A2-73A8-43FF-BCA8-4C33D34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59422E-8C4A-40DC-91F8-D1B59886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78D1F-D17B-47B7-A6C3-E7752DF6C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51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161E545-1BFE-442C-A805-9BE1A07D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512864-4938-4B7E-90F8-AA37EF46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7420EBD-086C-4A2D-B5DD-338689045B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" y="6358530"/>
            <a:ext cx="506950" cy="506950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04F210FF-C4CD-463E-8B50-9262CE9F3B42}"/>
              </a:ext>
            </a:extLst>
          </p:cNvPr>
          <p:cNvSpPr/>
          <p:nvPr userDrawn="1"/>
        </p:nvSpPr>
        <p:spPr>
          <a:xfrm>
            <a:off x="0" y="6416040"/>
            <a:ext cx="12192000" cy="441960"/>
          </a:xfrm>
          <a:prstGeom prst="rect">
            <a:avLst/>
          </a:prstGeom>
          <a:solidFill>
            <a:srgbClr val="008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F215FB0-A30C-4852-950F-7FA593A045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93016" r="80635" b="3651"/>
          <a:stretch>
            <a:fillRect/>
          </a:stretch>
        </p:blipFill>
        <p:spPr>
          <a:xfrm>
            <a:off x="314900" y="6522948"/>
            <a:ext cx="1993900" cy="228600"/>
          </a:xfrm>
          <a:custGeom>
            <a:avLst/>
            <a:gdLst>
              <a:gd name="connsiteX0" fmla="*/ 0 w 1993900"/>
              <a:gd name="connsiteY0" fmla="*/ 0 h 228600"/>
              <a:gd name="connsiteX1" fmla="*/ 1993900 w 1993900"/>
              <a:gd name="connsiteY1" fmla="*/ 0 h 228600"/>
              <a:gd name="connsiteX2" fmla="*/ 1993900 w 1993900"/>
              <a:gd name="connsiteY2" fmla="*/ 228600 h 228600"/>
              <a:gd name="connsiteX3" fmla="*/ 0 w 1993900"/>
              <a:gd name="connsiteY3" fmla="*/ 228600 h 228600"/>
              <a:gd name="connsiteX4" fmla="*/ 0 w 19939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900" h="228600">
                <a:moveTo>
                  <a:pt x="0" y="0"/>
                </a:moveTo>
                <a:lnTo>
                  <a:pt x="1993900" y="0"/>
                </a:lnTo>
                <a:lnTo>
                  <a:pt x="19939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7A72A7B-622C-48EE-97B5-D818DA6D23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3" t="90070" r="1974" b="1358"/>
          <a:stretch>
            <a:fillRect/>
          </a:stretch>
        </p:blipFill>
        <p:spPr>
          <a:xfrm>
            <a:off x="10613012" y="6416040"/>
            <a:ext cx="1421508" cy="426264"/>
          </a:xfrm>
          <a:custGeom>
            <a:avLst/>
            <a:gdLst>
              <a:gd name="connsiteX0" fmla="*/ 0 w 1421508"/>
              <a:gd name="connsiteY0" fmla="*/ 0 h 587913"/>
              <a:gd name="connsiteX1" fmla="*/ 1421508 w 1421508"/>
              <a:gd name="connsiteY1" fmla="*/ 0 h 587913"/>
              <a:gd name="connsiteX2" fmla="*/ 1421508 w 1421508"/>
              <a:gd name="connsiteY2" fmla="*/ 587913 h 587913"/>
              <a:gd name="connsiteX3" fmla="*/ 0 w 1421508"/>
              <a:gd name="connsiteY3" fmla="*/ 587913 h 587913"/>
              <a:gd name="connsiteX4" fmla="*/ 0 w 1421508"/>
              <a:gd name="connsiteY4" fmla="*/ 0 h 58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08" h="587913">
                <a:moveTo>
                  <a:pt x="0" y="0"/>
                </a:moveTo>
                <a:lnTo>
                  <a:pt x="1421508" y="0"/>
                </a:lnTo>
                <a:lnTo>
                  <a:pt x="1421508" y="587913"/>
                </a:lnTo>
                <a:lnTo>
                  <a:pt x="0" y="587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33901FE-A5EE-4715-86D9-B84084C65EF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22" y="349430"/>
            <a:ext cx="852888" cy="8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bearlearning.com/mayers-principles-multimedia-learning/" TargetMode="External"/><Relationship Id="rId2" Type="http://schemas.openxmlformats.org/officeDocument/2006/relationships/hyperlink" Target="http://www.tuik.gov.tr/PreHaberBultenleri.do?id=3062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rbest Form: Şekil 10">
            <a:extLst>
              <a:ext uri="{FF2B5EF4-FFF2-40B4-BE49-F238E27FC236}">
                <a16:creationId xmlns:a16="http://schemas.microsoft.com/office/drawing/2014/main" id="{CDBA5718-17B6-4E38-BFAB-81D678335D31}"/>
              </a:ext>
            </a:extLst>
          </p:cNvPr>
          <p:cNvSpPr/>
          <p:nvPr/>
        </p:nvSpPr>
        <p:spPr>
          <a:xfrm>
            <a:off x="2730975" y="-14068"/>
            <a:ext cx="6730051" cy="6872068"/>
          </a:xfrm>
          <a:custGeom>
            <a:avLst/>
            <a:gdLst>
              <a:gd name="connsiteX0" fmla="*/ 4414573 w 4431323"/>
              <a:gd name="connsiteY0" fmla="*/ 0 h 6349513"/>
              <a:gd name="connsiteX1" fmla="*/ 4431323 w 4431323"/>
              <a:gd name="connsiteY1" fmla="*/ 0 h 6349513"/>
              <a:gd name="connsiteX2" fmla="*/ 4431323 w 4431323"/>
              <a:gd name="connsiteY2" fmla="*/ 683 h 6349513"/>
              <a:gd name="connsiteX3" fmla="*/ 0 w 4431323"/>
              <a:gd name="connsiteY3" fmla="*/ 0 h 6349513"/>
              <a:gd name="connsiteX4" fmla="*/ 4313584 w 4431323"/>
              <a:gd name="connsiteY4" fmla="*/ 0 h 6349513"/>
              <a:gd name="connsiteX5" fmla="*/ 4259834 w 4431323"/>
              <a:gd name="connsiteY5" fmla="*/ 2190 h 6349513"/>
              <a:gd name="connsiteX6" fmla="*/ 2338330 w 4431323"/>
              <a:gd name="connsiteY6" fmla="*/ 3261648 h 6349513"/>
              <a:gd name="connsiteX7" fmla="*/ 3575566 w 4431323"/>
              <a:gd name="connsiteY7" fmla="*/ 6268874 h 6349513"/>
              <a:gd name="connsiteX8" fmla="*/ 3712318 w 4431323"/>
              <a:gd name="connsiteY8" fmla="*/ 6349513 h 6349513"/>
              <a:gd name="connsiteX9" fmla="*/ 514167 w 4431323"/>
              <a:gd name="connsiteY9" fmla="*/ 6349513 h 6349513"/>
              <a:gd name="connsiteX10" fmla="*/ 613594 w 4431323"/>
              <a:gd name="connsiteY10" fmla="*/ 6293667 h 6349513"/>
              <a:gd name="connsiteX11" fmla="*/ 1885068 w 4431323"/>
              <a:gd name="connsiteY11" fmla="*/ 3263705 h 6349513"/>
              <a:gd name="connsiteX12" fmla="*/ 66441 w 4431323"/>
              <a:gd name="connsiteY12" fmla="*/ 16851 h 6349513"/>
              <a:gd name="connsiteX13" fmla="*/ 0 w 4431323"/>
              <a:gd name="connsiteY13" fmla="*/ 8711 h 6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1323" h="6349513">
                <a:moveTo>
                  <a:pt x="4414573" y="0"/>
                </a:moveTo>
                <a:lnTo>
                  <a:pt x="4431323" y="0"/>
                </a:lnTo>
                <a:lnTo>
                  <a:pt x="4431323" y="683"/>
                </a:lnTo>
                <a:close/>
                <a:moveTo>
                  <a:pt x="0" y="0"/>
                </a:moveTo>
                <a:lnTo>
                  <a:pt x="4313584" y="0"/>
                </a:lnTo>
                <a:lnTo>
                  <a:pt x="4259834" y="2190"/>
                </a:lnTo>
                <a:cubicBezTo>
                  <a:pt x="3189489" y="89603"/>
                  <a:pt x="2338330" y="1515482"/>
                  <a:pt x="2338330" y="3261648"/>
                </a:cubicBezTo>
                <a:cubicBezTo>
                  <a:pt x="2338330" y="4613519"/>
                  <a:pt x="2848494" y="5773417"/>
                  <a:pt x="3575566" y="6268874"/>
                </a:cubicBezTo>
                <a:lnTo>
                  <a:pt x="3712318" y="6349513"/>
                </a:lnTo>
                <a:lnTo>
                  <a:pt x="514167" y="6349513"/>
                </a:lnTo>
                <a:lnTo>
                  <a:pt x="613594" y="6293667"/>
                </a:lnTo>
                <a:cubicBezTo>
                  <a:pt x="1358837" y="5811674"/>
                  <a:pt x="1885068" y="4636699"/>
                  <a:pt x="1885068" y="3263705"/>
                </a:cubicBezTo>
                <a:cubicBezTo>
                  <a:pt x="1885068" y="1573866"/>
                  <a:pt x="1087937" y="183984"/>
                  <a:pt x="66441" y="16851"/>
                </a:cubicBezTo>
                <a:lnTo>
                  <a:pt x="0" y="87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2799F35-C5AD-4FAA-A387-D4DECA91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068" y="1828800"/>
            <a:ext cx="6096000" cy="1202428"/>
          </a:xfrm>
        </p:spPr>
        <p:txBody>
          <a:bodyPr>
            <a:normAutofit fontScale="90000"/>
          </a:bodyPr>
          <a:lstStyle/>
          <a:p>
            <a:r>
              <a:rPr lang="tr-TR" sz="4800" dirty="0">
                <a:solidFill>
                  <a:schemeClr val="accent1">
                    <a:lumMod val="75000"/>
                  </a:schemeClr>
                </a:solidFill>
              </a:rPr>
              <a:t>SUNU HAZIRLAMA REHBERİ</a:t>
            </a:r>
            <a:endParaRPr lang="tr-TR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B5072FC-FA76-474D-9D10-CF8ABEE5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710" y="3648975"/>
            <a:ext cx="4330716" cy="117926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Hazırlayan: LÖDEB</a:t>
            </a:r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Sunan: LÖDEB Uzmanı Kerem AY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F473E7-28E3-473C-A195-67F64A2A5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" y="1043968"/>
            <a:ext cx="3974520" cy="3974520"/>
          </a:xfrm>
          <a:prstGeom prst="rect">
            <a:avLst/>
          </a:prstGeom>
        </p:spPr>
      </p:pic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E438ED01-FA36-4CC2-8C28-3147BD6793C9}"/>
              </a:ext>
            </a:extLst>
          </p:cNvPr>
          <p:cNvCxnSpPr>
            <a:cxnSpLocks/>
          </p:cNvCxnSpPr>
          <p:nvPr/>
        </p:nvCxnSpPr>
        <p:spPr>
          <a:xfrm>
            <a:off x="7020151" y="3263969"/>
            <a:ext cx="41710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811469B1-624C-4927-8B65-0988C2E00AB2}"/>
              </a:ext>
            </a:extLst>
          </p:cNvPr>
          <p:cNvSpPr txBox="1"/>
          <p:nvPr/>
        </p:nvSpPr>
        <p:spPr>
          <a:xfrm>
            <a:off x="517209" y="5050023"/>
            <a:ext cx="397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Online Ders Materyalleri</a:t>
            </a:r>
          </a:p>
        </p:txBody>
      </p:sp>
    </p:spTree>
    <p:extLst>
      <p:ext uri="{BB962C8B-B14F-4D97-AF65-F5344CB8AC3E}">
        <p14:creationId xmlns:p14="http://schemas.microsoft.com/office/powerpoint/2010/main" val="83059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5594684" cy="4766172"/>
          </a:xfrm>
        </p:spPr>
        <p:txBody>
          <a:bodyPr/>
          <a:lstStyle/>
          <a:p>
            <a:r>
              <a:rPr lang="tr-TR" dirty="0"/>
              <a:t>Yazı tipi boyutu </a:t>
            </a:r>
            <a:r>
              <a:rPr lang="tr-TR" b="1" dirty="0"/>
              <a:t>28 </a:t>
            </a:r>
            <a:r>
              <a:rPr lang="tr-TR" dirty="0"/>
              <a:t>puntodan küçük olmamalı.</a:t>
            </a:r>
          </a:p>
          <a:p>
            <a:r>
              <a:rPr lang="tr-TR" dirty="0"/>
              <a:t>Kavram haritaları ve görsellerden (resim, animasyon vb.) yararlanılmalı.</a:t>
            </a:r>
          </a:p>
          <a:p>
            <a:r>
              <a:rPr lang="tr-TR" dirty="0"/>
              <a:t>Kullanılan görsellerin çözünürlüğünün yüksek olmasına dikkat edilmeli.</a:t>
            </a:r>
          </a:p>
          <a:p>
            <a:endParaRPr lang="tr-TR" dirty="0"/>
          </a:p>
        </p:txBody>
      </p:sp>
      <p:pic>
        <p:nvPicPr>
          <p:cNvPr id="7" name="Picture 4" descr="Close Up Of Glasses On Blurry City Background. Clean Vision Concept...  Stock Photo, Picture And Royalty Free Image. Image 107086940.">
            <a:extLst>
              <a:ext uri="{FF2B5EF4-FFF2-40B4-BE49-F238E27FC236}">
                <a16:creationId xmlns:a16="http://schemas.microsoft.com/office/drawing/2014/main" id="{16F9EAAD-282B-4F86-9F8D-D4206F94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72" y="2092835"/>
            <a:ext cx="5009804" cy="33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4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02111"/>
            <a:ext cx="5594684" cy="4766172"/>
          </a:xfrm>
        </p:spPr>
        <p:txBody>
          <a:bodyPr/>
          <a:lstStyle/>
          <a:p>
            <a:r>
              <a:rPr lang="tr-TR" dirty="0"/>
              <a:t>Uzun bir cümle kullanılması şart ise;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800" dirty="0"/>
              <a:t>Art arda kavramlar,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800" dirty="0"/>
              <a:t>Sıralı nicel ya da nitel veriler,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800" dirty="0"/>
              <a:t>Virgülle ayrılan ifadeler vb.</a:t>
            </a:r>
          </a:p>
          <a:p>
            <a:pPr marL="0" indent="0">
              <a:buNone/>
            </a:pPr>
            <a:r>
              <a:rPr lang="tr-TR" dirty="0"/>
              <a:t>hiyerarşik maddelerle ayrılabilir.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30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10515600" cy="4766172"/>
          </a:xfrm>
        </p:spPr>
        <p:txBody>
          <a:bodyPr/>
          <a:lstStyle/>
          <a:p>
            <a:r>
              <a:rPr lang="tr-TR" dirty="0"/>
              <a:t>Renkler, </a:t>
            </a:r>
            <a:r>
              <a:rPr lang="tr-TR" b="1" dirty="0"/>
              <a:t>sadece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vurgulanmak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istenen</a:t>
            </a:r>
            <a:r>
              <a:rPr lang="tr-TR" dirty="0"/>
              <a:t> kelimelerde kullanılmalı.</a:t>
            </a:r>
          </a:p>
          <a:p>
            <a:r>
              <a:rPr lang="tr-TR" dirty="0"/>
              <a:t>İlişkili veriler cümle halinde verilmek yerine tablo halinde verilebilir.</a:t>
            </a:r>
          </a:p>
          <a:p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EA2B04B-0035-42D4-BC7B-741EB0565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02383"/>
              </p:ext>
            </p:extLst>
          </p:nvPr>
        </p:nvGraphicFramePr>
        <p:xfrm>
          <a:off x="2154830" y="399455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235516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14782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4861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5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Kişi Başı Sağlık Harcaması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2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     Türk Lirası (₺)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2,030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26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     ABD Doları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0008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961E7557-0070-4D0F-95E5-A0C3B24BDB1F}"/>
              </a:ext>
            </a:extLst>
          </p:cNvPr>
          <p:cNvSpPr txBox="1"/>
          <p:nvPr/>
        </p:nvSpPr>
        <p:spPr>
          <a:xfrm>
            <a:off x="2866028" y="3568098"/>
            <a:ext cx="67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Tablo 1: Sağlık harcamalarına ilişkin temel göstergeler (TÜİK, 2018)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8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4904874" cy="4766172"/>
          </a:xfrm>
        </p:spPr>
        <p:txBody>
          <a:bodyPr/>
          <a:lstStyle/>
          <a:p>
            <a:r>
              <a:rPr lang="tr-TR" dirty="0"/>
              <a:t>Günümüzde modern cihazların ekranları genellikle 16:9 standart çerçeve oranında üretilmektedir.</a:t>
            </a:r>
          </a:p>
          <a:p>
            <a:r>
              <a:rPr lang="tr-TR" dirty="0"/>
              <a:t>Bu nedenle hazırlanan sunuların slayt boyutları için 4:3 oranı yerine 16:9 oranı tercih edilmeli.</a:t>
            </a:r>
          </a:p>
          <a:p>
            <a:endParaRPr lang="tr-TR" dirty="0"/>
          </a:p>
        </p:txBody>
      </p:sp>
      <p:pic>
        <p:nvPicPr>
          <p:cNvPr id="5" name="Picture 4" descr="Aspect Ratios Explained | Synergetic">
            <a:extLst>
              <a:ext uri="{FF2B5EF4-FFF2-40B4-BE49-F238E27FC236}">
                <a16:creationId xmlns:a16="http://schemas.microsoft.com/office/drawing/2014/main" id="{F62ACE07-6DE5-4994-B414-072D9276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8061"/>
            <a:ext cx="5391932" cy="31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5322" y="3123715"/>
            <a:ext cx="6026803" cy="931412"/>
          </a:xfrm>
        </p:spPr>
        <p:txBody>
          <a:bodyPr>
            <a:normAutofit/>
          </a:bodyPr>
          <a:lstStyle/>
          <a:p>
            <a:r>
              <a:rPr lang="tr-TR" dirty="0"/>
              <a:t>Çoklu Ortam Öğrenme İlkeleri</a:t>
            </a:r>
            <a:endParaRPr lang="tr-T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19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Çoklu ortam, bir materyalin resim, ses ve metinle desteklenerek birden çok formda (biçimde) sunulmasıdır.</a:t>
            </a:r>
          </a:p>
          <a:p>
            <a:r>
              <a:rPr lang="tr-TR" dirty="0"/>
              <a:t>Bir PowerPoint sunusu, bir film ve sesli bir animasyon, çoklu ortama örnektir.</a:t>
            </a:r>
          </a:p>
          <a:p>
            <a:endParaRPr lang="tr-TR" dirty="0"/>
          </a:p>
        </p:txBody>
      </p:sp>
      <p:pic>
        <p:nvPicPr>
          <p:cNvPr id="4" name="Picture 2" descr="Laptop and multimedia stock illustration. Illustration of book - 47930762">
            <a:extLst>
              <a:ext uri="{FF2B5EF4-FFF2-40B4-BE49-F238E27FC236}">
                <a16:creationId xmlns:a16="http://schemas.microsoft.com/office/drawing/2014/main" id="{A72CEA2F-CB51-4956-A3E3-8BD9B8D5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80" y="3918474"/>
            <a:ext cx="4490953" cy="22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4866564" cy="4766172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1. Çoklu Ortam İlkesi: </a:t>
            </a:r>
          </a:p>
          <a:p>
            <a:pPr marL="457200" lvl="1" indent="0">
              <a:buNone/>
            </a:pPr>
            <a:r>
              <a:rPr lang="tr-TR" sz="2800" dirty="0"/>
              <a:t>Resim ve metnin birlikte sunulduğu ortamlarda öğrenme, sadece metinden oluşan ortamlarda öğrenmeden daha etkilidir.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DDF7E3-C227-44EC-A5C9-D99DD348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30199"/>
            <a:ext cx="6023549" cy="444676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480ADD4-0166-4B75-8D6B-0A2650D3AB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0" y="4219708"/>
            <a:ext cx="1387849" cy="1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2. Tutarlılık İlkesi: </a:t>
            </a:r>
          </a:p>
          <a:p>
            <a:pPr marL="457200" lvl="1" indent="0">
              <a:buNone/>
            </a:pPr>
            <a:r>
              <a:rPr lang="tr-TR" sz="2800" dirty="0"/>
              <a:t>İnsanlar, materyalde konu dışı metin, resim ya da ses olmadığı zaman daha iyi öğrenirler.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7D584BE-4889-407A-AF85-E9F352967B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8" y="3793877"/>
            <a:ext cx="1905247" cy="2013326"/>
          </a:xfrm>
          <a:prstGeom prst="rect">
            <a:avLst/>
          </a:prstGeom>
        </p:spPr>
      </p:pic>
      <p:pic>
        <p:nvPicPr>
          <p:cNvPr id="1026" name="Picture 2" descr="2016 Paris Otomobil Fuarı'nda Baş Döndüren En İyi Konsept Arabalar | Paratic">
            <a:extLst>
              <a:ext uri="{FF2B5EF4-FFF2-40B4-BE49-F238E27FC236}">
                <a16:creationId xmlns:a16="http://schemas.microsoft.com/office/drawing/2014/main" id="{ADDA518C-C356-4682-88FC-8EE1528B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06" y="3074981"/>
            <a:ext cx="5136042" cy="29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3. Dikkat Çekme İlkesi: </a:t>
            </a:r>
          </a:p>
          <a:p>
            <a:pPr marL="457200" lvl="1" indent="0">
              <a:buNone/>
            </a:pPr>
            <a:r>
              <a:rPr lang="tr-TR" sz="2800" dirty="0"/>
              <a:t>İnsanlar, esas önemli yerleri vurgulayan ipuçları eklendiğinde daha iyi öğrenirler.</a:t>
            </a:r>
          </a:p>
          <a:p>
            <a:endParaRPr lang="tr-TR" dirty="0"/>
          </a:p>
        </p:txBody>
      </p:sp>
      <p:pic>
        <p:nvPicPr>
          <p:cNvPr id="2054" name="Picture 6" descr="X-ray Broken Leg Stok Fotoğraflar, Görseller ve Fotoğraflar | Shutterstock">
            <a:extLst>
              <a:ext uri="{FF2B5EF4-FFF2-40B4-BE49-F238E27FC236}">
                <a16:creationId xmlns:a16="http://schemas.microsoft.com/office/drawing/2014/main" id="{58BF48EF-728E-469D-8D08-65C97CE8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2796851"/>
            <a:ext cx="4642514" cy="34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81A1C21-DBB9-4F57-BC2E-0456F0F250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5" y="4289731"/>
            <a:ext cx="1387849" cy="1574472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B08D79B9-D4A5-447C-8481-11E5AFA90251}"/>
              </a:ext>
            </a:extLst>
          </p:cNvPr>
          <p:cNvSpPr/>
          <p:nvPr/>
        </p:nvSpPr>
        <p:spPr>
          <a:xfrm>
            <a:off x="6469039" y="4374108"/>
            <a:ext cx="627797" cy="532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6332417C-A349-4071-A0DD-8399C9275F27}"/>
              </a:ext>
            </a:extLst>
          </p:cNvPr>
          <p:cNvSpPr/>
          <p:nvPr/>
        </p:nvSpPr>
        <p:spPr>
          <a:xfrm>
            <a:off x="9362364" y="3616657"/>
            <a:ext cx="912935" cy="183055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8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4. Gereksizlik İlkesi: </a:t>
            </a:r>
          </a:p>
          <a:p>
            <a:pPr marL="457200" lvl="1" indent="0">
              <a:buNone/>
            </a:pPr>
            <a:r>
              <a:rPr lang="tr-TR" sz="2800" dirty="0"/>
              <a:t>İnsanlar grafik, anlatım ve metnin bir arada kullanımı yerine </a:t>
            </a:r>
            <a:r>
              <a:rPr lang="tr-TR" sz="2800" u="sng" dirty="0"/>
              <a:t>grafik ve anlatım </a:t>
            </a:r>
            <a:r>
              <a:rPr lang="tr-TR" sz="2800" dirty="0"/>
              <a:t>ile daha iyi öğrenirler.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65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FF0300-5855-491A-9EEE-71A35310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SUNU İÇERİĞİ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EFC0AD-D2C1-44BC-B83B-848167C4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0791"/>
            <a:ext cx="11128131" cy="476617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tr-TR" dirty="0"/>
              <a:t>Sunu hazırlama önerileri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tr-TR" dirty="0"/>
              <a:t>Çoklu ortam (</a:t>
            </a:r>
            <a:r>
              <a:rPr lang="tr-TR" dirty="0" err="1"/>
              <a:t>multimedia</a:t>
            </a:r>
            <a:r>
              <a:rPr lang="tr-TR" dirty="0"/>
              <a:t>) öğrenme ilkeleri (</a:t>
            </a:r>
            <a:r>
              <a:rPr lang="en-US" dirty="0" err="1"/>
              <a:t>Grech</a:t>
            </a:r>
            <a:r>
              <a:rPr lang="en-US" dirty="0"/>
              <a:t>, 2018</a:t>
            </a:r>
            <a:r>
              <a:rPr lang="tr-TR" dirty="0"/>
              <a:t>;</a:t>
            </a:r>
            <a:r>
              <a:rPr lang="en-US" dirty="0"/>
              <a:t> </a:t>
            </a:r>
            <a:r>
              <a:rPr lang="tr-TR" dirty="0" err="1"/>
              <a:t>Mayer</a:t>
            </a:r>
            <a:r>
              <a:rPr lang="tr-TR" dirty="0"/>
              <a:t>, 2014)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tr-TR" dirty="0"/>
              <a:t>Dokuz aşamalı öğretim modeli (</a:t>
            </a:r>
            <a:r>
              <a:rPr lang="tr-TR" dirty="0" err="1"/>
              <a:t>Gagné</a:t>
            </a:r>
            <a:r>
              <a:rPr lang="tr-TR" dirty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180453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5. Uzamsal Yakınlık İlkesi: </a:t>
            </a:r>
          </a:p>
          <a:p>
            <a:pPr marL="457200" lvl="1" indent="0">
              <a:buNone/>
            </a:pPr>
            <a:r>
              <a:rPr lang="tr-TR" sz="2800" dirty="0"/>
              <a:t>İnsanlar, karşılık gelen sözcükler ve resimler ekranda birbirlerine uzak değil, yakın sunulduğunda daha iyi öğrenirler.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0AD8F5-6527-4638-90E3-F2485C48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35" y="3305665"/>
            <a:ext cx="9451315" cy="27539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46CDF12-7FF6-45E9-8DF5-0CA152C3E0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" y="4410777"/>
            <a:ext cx="1387849" cy="157447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9415857-5066-41FF-BAF4-A4B8AA44BC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11" y="4979385"/>
            <a:ext cx="1188817" cy="12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6. Zamansal Yakınlık İlkesi: </a:t>
            </a:r>
          </a:p>
          <a:p>
            <a:pPr marL="457200" lvl="1" indent="0">
              <a:buNone/>
            </a:pPr>
            <a:r>
              <a:rPr lang="tr-TR" sz="2800" dirty="0"/>
              <a:t>İnsanlar karşılık gelen sözcükler ve resimler art arda değil aynı anda sunulduğunda daha iyi öğrenirler.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B23A5DC-0C40-46AE-9E72-431E542D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33" y="3264481"/>
            <a:ext cx="9540155" cy="27405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99F5DD9-4D1D-4C5E-8F4B-70152F9DF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2" y="4301595"/>
            <a:ext cx="1387849" cy="15744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8E3ADBB-135A-4E0D-B172-3BE714B119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78" y="4619812"/>
            <a:ext cx="1188817" cy="12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7. Bölümleme İlkesi: </a:t>
            </a:r>
          </a:p>
          <a:p>
            <a:pPr marL="457200" lvl="1" indent="0">
              <a:buNone/>
            </a:pPr>
            <a:r>
              <a:rPr lang="tr-TR" sz="2800" dirty="0"/>
              <a:t>Konunun uygun biçimde bölümlere ayrıldığı ortamlarda, tek bir parça halinde verilmesine nazaran daha etkili öğrenmeler meydana gelir. </a:t>
            </a:r>
          </a:p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3AFFBBE-55D1-4566-8FF5-E86F53F5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68" y="3588966"/>
            <a:ext cx="4570863" cy="26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8. Ön Çalışma İlkesi: </a:t>
            </a:r>
          </a:p>
          <a:p>
            <a:pPr lvl="1"/>
            <a:r>
              <a:rPr lang="tr-TR" sz="2800" dirty="0"/>
              <a:t>İnsanlar, temel kavramların adlarını ve özelliklerini dersten önce öğrenmeleri durumunda derste daha iyi öğrenirler. </a:t>
            </a:r>
          </a:p>
          <a:p>
            <a:pPr lvl="1"/>
            <a:r>
              <a:rPr lang="tr-TR" sz="2800" dirty="0"/>
              <a:t>Öğrenenlere konuyu anlatmaya başlamadan önce konunun akışı açıklanmalıdır.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05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9. </a:t>
            </a:r>
            <a:r>
              <a:rPr lang="tr-TR" b="1" dirty="0" err="1"/>
              <a:t>Modalite</a:t>
            </a:r>
            <a:r>
              <a:rPr lang="tr-TR" b="1" dirty="0"/>
              <a:t> İlkesi: </a:t>
            </a:r>
          </a:p>
          <a:p>
            <a:pPr lvl="1"/>
            <a:r>
              <a:rPr lang="tr-TR" sz="2800" dirty="0"/>
              <a:t>Resim ve sesli anlatımın birlikte sunulduğu ortamlarda öğrenme, resim ve yazının birlikte sunulduğu ortamlara göre daha etkili olur.</a:t>
            </a:r>
          </a:p>
          <a:p>
            <a:pPr lvl="1"/>
            <a:r>
              <a:rPr lang="tr-TR" sz="2800" dirty="0"/>
              <a:t>Resim ve metnin birlikte sunulması görsel sistemde aşırı yüklemeye neden olur.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r-TR" sz="2800" dirty="0"/>
              <a:t>Dolayısıyla mümkün olan durumlarda yazı yerine sesli anlatım tercih edilmeli.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9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5740021" cy="4766172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10. Kişileştirme İlkesi: </a:t>
            </a:r>
          </a:p>
          <a:p>
            <a:pPr lvl="1"/>
            <a:r>
              <a:rPr lang="tr-TR" sz="2800" dirty="0"/>
              <a:t>Günlük dil kullanılan ortamlarda,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r-TR" sz="2800" dirty="0"/>
              <a:t>yani kişinin daha alışık olduğu,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r-TR" sz="2800" dirty="0"/>
              <a:t>daha samimi bir dilin kullanıldığı ortamlarda, </a:t>
            </a:r>
          </a:p>
          <a:p>
            <a:pPr marL="457200" lvl="1" indent="0">
              <a:buNone/>
            </a:pPr>
            <a:r>
              <a:rPr lang="tr-TR" sz="2800" dirty="0"/>
              <a:t>akademik, resmi bir dil kullanılan ortamlara nazaran daha etkili öğrenmeler gerçekleşir.</a:t>
            </a:r>
          </a:p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85FECDF-3877-4D52-A49A-17DE1568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25"/>
          <a:stretch>
            <a:fillRect/>
          </a:stretch>
        </p:blipFill>
        <p:spPr>
          <a:xfrm>
            <a:off x="7086052" y="3818184"/>
            <a:ext cx="4267747" cy="2517557"/>
          </a:xfrm>
          <a:custGeom>
            <a:avLst/>
            <a:gdLst>
              <a:gd name="connsiteX0" fmla="*/ 0 w 3519985"/>
              <a:gd name="connsiteY0" fmla="*/ 0 h 2076450"/>
              <a:gd name="connsiteX1" fmla="*/ 3519985 w 3519985"/>
              <a:gd name="connsiteY1" fmla="*/ 0 h 2076450"/>
              <a:gd name="connsiteX2" fmla="*/ 3519985 w 3519985"/>
              <a:gd name="connsiteY2" fmla="*/ 2076450 h 2076450"/>
              <a:gd name="connsiteX3" fmla="*/ 0 w 3519985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985" h="2076450">
                <a:moveTo>
                  <a:pt x="0" y="0"/>
                </a:moveTo>
                <a:lnTo>
                  <a:pt x="3519985" y="0"/>
                </a:lnTo>
                <a:lnTo>
                  <a:pt x="3519985" y="2076450"/>
                </a:lnTo>
                <a:lnTo>
                  <a:pt x="0" y="2076450"/>
                </a:lnTo>
                <a:close/>
              </a:path>
            </a:pathLst>
          </a:cu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591286F-4BFF-44E9-8FC9-D375A524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092428" y="1266166"/>
            <a:ext cx="4261371" cy="2517558"/>
          </a:xfrm>
          <a:custGeom>
            <a:avLst/>
            <a:gdLst>
              <a:gd name="connsiteX0" fmla="*/ 0 w 3514725"/>
              <a:gd name="connsiteY0" fmla="*/ 0 h 2076450"/>
              <a:gd name="connsiteX1" fmla="*/ 3514725 w 3514725"/>
              <a:gd name="connsiteY1" fmla="*/ 0 h 2076450"/>
              <a:gd name="connsiteX2" fmla="*/ 3514725 w 3514725"/>
              <a:gd name="connsiteY2" fmla="*/ 2076450 h 2076450"/>
              <a:gd name="connsiteX3" fmla="*/ 0 w 3514725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25" h="2076450">
                <a:moveTo>
                  <a:pt x="0" y="0"/>
                </a:moveTo>
                <a:lnTo>
                  <a:pt x="3514725" y="0"/>
                </a:lnTo>
                <a:lnTo>
                  <a:pt x="3514725" y="2076450"/>
                </a:lnTo>
                <a:lnTo>
                  <a:pt x="0" y="2076450"/>
                </a:ln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26544F4-CF0E-45C2-899B-6039334659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68" y="2710181"/>
            <a:ext cx="836713" cy="9492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B9ECAA1-55EC-48AF-8F53-C020E58618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5490457"/>
            <a:ext cx="649653" cy="6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11. Ses İlkesi: </a:t>
            </a:r>
          </a:p>
          <a:p>
            <a:pPr lvl="1"/>
            <a:r>
              <a:rPr lang="tr-TR" sz="2800" dirty="0"/>
              <a:t>İnsanlar makine sesinden çok dostça bir insan sesiyle anlatım yapıldığında daha iyi öğrenirler.</a:t>
            </a:r>
          </a:p>
          <a:p>
            <a:endParaRPr lang="tr-TR" dirty="0"/>
          </a:p>
        </p:txBody>
      </p:sp>
      <p:pic>
        <p:nvPicPr>
          <p:cNvPr id="7" name="Picture 2" descr="Mandarin-Speaking Robots To Partner With Chinese Real Estate Website">
            <a:extLst>
              <a:ext uri="{FF2B5EF4-FFF2-40B4-BE49-F238E27FC236}">
                <a16:creationId xmlns:a16="http://schemas.microsoft.com/office/drawing/2014/main" id="{F922E2CD-1098-498E-AD36-D94E6578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64" y="3429000"/>
            <a:ext cx="4502524" cy="25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Çoklu Ortam Öğrenme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12. Görüntü İlkesi: </a:t>
            </a:r>
          </a:p>
          <a:p>
            <a:pPr lvl="1"/>
            <a:r>
              <a:rPr lang="tr-TR" sz="2800" dirty="0"/>
              <a:t>Konuşmacının görüntüsünün ekran üzerinde gözükmesi, insanların çoklu ortam derslerinden daha iyi öğrenmeleri sonucunu </a:t>
            </a:r>
            <a:r>
              <a:rPr lang="tr-TR" sz="2800" u="sng" dirty="0"/>
              <a:t>doğurmaz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16F09C1A-A4C6-4A7A-BFCF-DA0436756FD4}"/>
              </a:ext>
            </a:extLst>
          </p:cNvPr>
          <p:cNvGrpSpPr/>
          <p:nvPr/>
        </p:nvGrpSpPr>
        <p:grpSpPr>
          <a:xfrm>
            <a:off x="6905651" y="2912624"/>
            <a:ext cx="5021710" cy="3222364"/>
            <a:chOff x="6209615" y="2954598"/>
            <a:chExt cx="5021710" cy="3222364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3F46AE71-DA4F-4BF9-9C51-B81E7233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9615" y="3429000"/>
              <a:ext cx="4971384" cy="2747962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ED0E57BF-A99A-499C-8998-2F16D702B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0250" y="2954598"/>
              <a:ext cx="981075" cy="127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6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17196" y="3128210"/>
            <a:ext cx="6620362" cy="1183590"/>
          </a:xfrm>
        </p:spPr>
        <p:txBody>
          <a:bodyPr>
            <a:normAutofit/>
          </a:bodyPr>
          <a:lstStyle/>
          <a:p>
            <a:r>
              <a:rPr lang="tr-TR" dirty="0"/>
              <a:t>Dokuz Aşamalı Öğretim Modeli </a:t>
            </a:r>
            <a:endParaRPr lang="tr-T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773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Dokuz Aşamalı Öğretim Modeli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b="1" dirty="0"/>
              <a:t>Öğrencinin Dikkatini Çekme: </a:t>
            </a:r>
            <a:r>
              <a:rPr lang="tr-TR" dirty="0"/>
              <a:t>Öğrenenlerin derse güdülenmelerini sağlamak için dikkat çekici uyaranlar sunulur. 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/>
              <a:t>Öğrencileri Öğrenme Hedefinden Haberdar Etme: </a:t>
            </a:r>
            <a:r>
              <a:rPr lang="tr-TR" dirty="0"/>
              <a:t>Öğrenci, bu öğretim süreciyle neler kazanacağından haberdar edilir, beklenti oluşturulur.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/>
              <a:t>Önceki Öğrenmenin Hatırlanmasını Teşvik Etme: </a:t>
            </a:r>
            <a:r>
              <a:rPr lang="tr-TR" dirty="0"/>
              <a:t>Mevcut dersle ilgili önceki bilgilerin hatırlanması sağlanır.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/>
              <a:t>Uyarıcı Materyalleri Sunma: </a:t>
            </a:r>
            <a:r>
              <a:rPr lang="tr-TR" dirty="0"/>
              <a:t>Ders kapsamında hazırlanmış olan materyaller ve öğrenme etkinlikleri sunulur.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23709" y="2892670"/>
            <a:ext cx="5083960" cy="1108162"/>
          </a:xfrm>
        </p:spPr>
        <p:txBody>
          <a:bodyPr>
            <a:normAutofit/>
          </a:bodyPr>
          <a:lstStyle/>
          <a:p>
            <a:r>
              <a:rPr lang="tr-TR" dirty="0"/>
              <a:t>Sunu Hazırlama Önerileri</a:t>
            </a:r>
            <a:endParaRPr lang="tr-T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52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Dokuz Aşamalı Öğretim Modeli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tr-TR" b="1" dirty="0"/>
              <a:t>Öğrenciye Rehberlik Etme: </a:t>
            </a:r>
            <a:r>
              <a:rPr lang="tr-TR" dirty="0"/>
              <a:t>Öğrencilerin yanlış davranışlar kazanmaması ve başarılı olmalarının sağlanması için rehberlik edilir.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b="1" dirty="0"/>
              <a:t>Performansı Ortaya Çıkarma: </a:t>
            </a:r>
            <a:r>
              <a:rPr lang="tr-TR" dirty="0"/>
              <a:t>Öğrenciye yeni davranışlar öğretildikten sonra bu davranışı ne derece kazandıkları yoklanır.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b="1" dirty="0"/>
              <a:t>Dönüt verme: </a:t>
            </a:r>
            <a:r>
              <a:rPr lang="tr-TR" dirty="0"/>
              <a:t>Davranışın doğruluğu ya da yanlışlığı hakkında öğrenciye bilgi vermek amacıyla doğruları pekiştirme ve yanlışları düzeltme için yeni uyarıcılar verme işlemi 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Dokuz Aşamalı Öğretim Modeli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tr-TR" b="1" dirty="0"/>
              <a:t>Performansın Değerlendirilmesi: </a:t>
            </a:r>
            <a:r>
              <a:rPr lang="tr-TR" dirty="0"/>
              <a:t>Bilgileri pekiştirmek için öğrencilerin daha fazla performans göstermeleri sağlanır.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800" dirty="0"/>
              <a:t>Öğretim elemanı, öğrencilerin performanslarına ilişkin daha fazla geri bildirim verir.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tr-TR" b="1" dirty="0"/>
              <a:t>Bilginin Kalıcılığı ve Transferini Sağlama: </a:t>
            </a:r>
            <a:r>
              <a:rPr lang="tr-TR" dirty="0"/>
              <a:t>Öğrenilenlerin istenildiğinde geri getirilmesi ve yeni durumlarda kullanılması amacıyla aralıklarla gözden geçirme olanağı sağlanır.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08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>
                <a:solidFill>
                  <a:prstClr val="black"/>
                </a:solidFill>
              </a:rPr>
              <a:t>Gagné</a:t>
            </a:r>
            <a:r>
              <a:rPr lang="en-US" sz="2000" dirty="0">
                <a:solidFill>
                  <a:prstClr val="black"/>
                </a:solidFill>
              </a:rPr>
              <a:t>, R.M. </a:t>
            </a:r>
            <a:r>
              <a:rPr lang="tr-TR" sz="2000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1985</a:t>
            </a:r>
            <a:r>
              <a:rPr lang="tr-TR" sz="2000" dirty="0">
                <a:solidFill>
                  <a:prstClr val="black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i="1" dirty="0">
                <a:solidFill>
                  <a:prstClr val="black"/>
                </a:solidFill>
              </a:rPr>
              <a:t>The conditions of learning</a:t>
            </a:r>
            <a:r>
              <a:rPr lang="en-US" sz="2000" dirty="0">
                <a:solidFill>
                  <a:prstClr val="black"/>
                </a:solidFill>
              </a:rPr>
              <a:t>. New York: Holt, Rinehart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and Winston. </a:t>
            </a:r>
            <a:endParaRPr lang="tr-TR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Grech</a:t>
            </a:r>
            <a:r>
              <a:rPr lang="en-US" sz="2000" dirty="0">
                <a:solidFill>
                  <a:prstClr val="black"/>
                </a:solidFill>
              </a:rPr>
              <a:t>, V. (2018). The application of the Mayer multimedia learning theory to medical PowerPoint slide show presentations. </a:t>
            </a:r>
            <a:r>
              <a:rPr lang="en-US" sz="2000" i="1" dirty="0">
                <a:solidFill>
                  <a:prstClr val="black"/>
                </a:solidFill>
              </a:rPr>
              <a:t>Journal of </a:t>
            </a:r>
            <a:r>
              <a:rPr lang="tr-TR" sz="2000" i="1" dirty="0">
                <a:solidFill>
                  <a:prstClr val="black"/>
                </a:solidFill>
              </a:rPr>
              <a:t>V</a:t>
            </a:r>
            <a:r>
              <a:rPr lang="en-US" sz="2000" i="1" dirty="0" err="1">
                <a:solidFill>
                  <a:prstClr val="black"/>
                </a:solidFill>
              </a:rPr>
              <a:t>isual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tr-TR" sz="2000" i="1" dirty="0">
                <a:solidFill>
                  <a:prstClr val="black"/>
                </a:solidFill>
              </a:rPr>
              <a:t>C</a:t>
            </a:r>
            <a:r>
              <a:rPr lang="en-US" sz="2000" i="1" dirty="0" err="1">
                <a:solidFill>
                  <a:prstClr val="black"/>
                </a:solidFill>
              </a:rPr>
              <a:t>ommunication</a:t>
            </a:r>
            <a:r>
              <a:rPr lang="en-US" sz="2000" i="1" dirty="0">
                <a:solidFill>
                  <a:prstClr val="black"/>
                </a:solidFill>
              </a:rPr>
              <a:t> in </a:t>
            </a:r>
            <a:r>
              <a:rPr lang="tr-TR" sz="2000" i="1" dirty="0">
                <a:solidFill>
                  <a:prstClr val="black"/>
                </a:solidFill>
              </a:rPr>
              <a:t>M</a:t>
            </a:r>
            <a:r>
              <a:rPr lang="en-US" sz="2000" i="1" dirty="0" err="1">
                <a:solidFill>
                  <a:prstClr val="black"/>
                </a:solidFill>
              </a:rPr>
              <a:t>edicine</a:t>
            </a:r>
            <a:r>
              <a:rPr lang="en-US" sz="2000" i="1" dirty="0">
                <a:solidFill>
                  <a:prstClr val="black"/>
                </a:solidFill>
              </a:rPr>
              <a:t>, 41</a:t>
            </a:r>
            <a:r>
              <a:rPr lang="en-US" sz="2000" dirty="0">
                <a:solidFill>
                  <a:prstClr val="black"/>
                </a:solidFill>
              </a:rPr>
              <a:t>(1), 36-41.</a:t>
            </a:r>
            <a:endParaRPr lang="tr-TR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Mayer, R. E. (2014). The Cambridge handbook of </a:t>
            </a:r>
            <a:r>
              <a:rPr lang="en-US" sz="2000" dirty="0" err="1">
                <a:solidFill>
                  <a:prstClr val="black"/>
                </a:solidFill>
              </a:rPr>
              <a:t>mulitmedia</a:t>
            </a:r>
            <a:r>
              <a:rPr lang="en-US" sz="2000" dirty="0">
                <a:solidFill>
                  <a:prstClr val="black"/>
                </a:solidFill>
              </a:rPr>
              <a:t> learning (2nd Ed.). New York, NY: Cambridge University Press.</a:t>
            </a:r>
            <a:endParaRPr lang="tr-TR" sz="2000" dirty="0">
              <a:solidFill>
                <a:prstClr val="black"/>
              </a:solidFill>
            </a:endParaRPr>
          </a:p>
          <a:p>
            <a:pPr lvl="0"/>
            <a:r>
              <a:rPr lang="tr-TR" sz="2000" dirty="0">
                <a:solidFill>
                  <a:prstClr val="black"/>
                </a:solidFill>
              </a:rPr>
              <a:t>TÜİK. (2018). Sağlık harcamaları istatistikleri. [Çevrimiçi: </a:t>
            </a:r>
            <a:r>
              <a:rPr lang="tr-TR" sz="2000" dirty="0">
                <a:solidFill>
                  <a:prstClr val="black"/>
                </a:solidFill>
                <a:hlinkClick r:id="rId2"/>
              </a:rPr>
              <a:t>http://www.tuik.gov.tr/</a:t>
            </a:r>
            <a:r>
              <a:rPr lang="tr-TR" sz="2000" dirty="0" err="1">
                <a:solidFill>
                  <a:prstClr val="black"/>
                </a:solidFill>
                <a:hlinkClick r:id="rId2"/>
              </a:rPr>
              <a:t>PreHaberBultenleri.do?id</a:t>
            </a:r>
            <a:r>
              <a:rPr lang="tr-TR" sz="2000" dirty="0">
                <a:solidFill>
                  <a:prstClr val="black"/>
                </a:solidFill>
                <a:hlinkClick r:id="rId2"/>
              </a:rPr>
              <a:t>=30624</a:t>
            </a:r>
            <a:r>
              <a:rPr lang="tr-TR" sz="2000" dirty="0">
                <a:solidFill>
                  <a:prstClr val="black"/>
                </a:solidFill>
              </a:rPr>
              <a:t>, Erişim Tarihi: 30.09.2020].</a:t>
            </a:r>
          </a:p>
          <a:p>
            <a:pPr lvl="0"/>
            <a:r>
              <a:rPr lang="tr-TR" sz="2000" dirty="0" err="1">
                <a:solidFill>
                  <a:prstClr val="black"/>
                </a:solidFill>
              </a:rPr>
              <a:t>Waterbear</a:t>
            </a:r>
            <a:r>
              <a:rPr lang="tr-TR" sz="2000" dirty="0">
                <a:solidFill>
                  <a:prstClr val="black"/>
                </a:solidFill>
              </a:rPr>
              <a:t>. (2020). </a:t>
            </a:r>
            <a:r>
              <a:rPr lang="en-US" sz="2000" dirty="0">
                <a:solidFill>
                  <a:prstClr val="black"/>
                </a:solidFill>
              </a:rPr>
              <a:t>How to use Mayer’s 12 </a:t>
            </a:r>
            <a:r>
              <a:rPr lang="tr-TR" sz="2000" dirty="0">
                <a:solidFill>
                  <a:prstClr val="black"/>
                </a:solidFill>
              </a:rPr>
              <a:t>p</a:t>
            </a:r>
            <a:r>
              <a:rPr lang="en-US" sz="2000" dirty="0" err="1">
                <a:solidFill>
                  <a:prstClr val="black"/>
                </a:solidFill>
              </a:rPr>
              <a:t>rinciples</a:t>
            </a:r>
            <a:r>
              <a:rPr lang="en-US" sz="2000" dirty="0">
                <a:solidFill>
                  <a:prstClr val="black"/>
                </a:solidFill>
              </a:rPr>
              <a:t> of </a:t>
            </a:r>
            <a:r>
              <a:rPr lang="tr-TR" sz="2000" dirty="0">
                <a:solidFill>
                  <a:prstClr val="black"/>
                </a:solidFill>
              </a:rPr>
              <a:t>m</a:t>
            </a:r>
            <a:r>
              <a:rPr lang="en-US" sz="2000" dirty="0" err="1">
                <a:solidFill>
                  <a:prstClr val="black"/>
                </a:solidFill>
              </a:rPr>
              <a:t>ultimedia</a:t>
            </a:r>
            <a:r>
              <a:rPr lang="tr-TR" sz="2000" dirty="0">
                <a:solidFill>
                  <a:prstClr val="black"/>
                </a:solidFill>
              </a:rPr>
              <a:t>. [Çevrimiçi: </a:t>
            </a:r>
            <a:r>
              <a:rPr lang="tr-TR" sz="2000" dirty="0">
                <a:solidFill>
                  <a:prstClr val="black"/>
                </a:solidFill>
                <a:hlinkClick r:id="rId3"/>
              </a:rPr>
              <a:t>https://waterbearlearning.com/mayers-principles-multimedia-learning/</a:t>
            </a:r>
            <a:r>
              <a:rPr lang="tr-TR" sz="2000" dirty="0">
                <a:solidFill>
                  <a:prstClr val="black"/>
                </a:solidFill>
              </a:rPr>
              <a:t>, Erişim Tarihi: 30.09.2020].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496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A49F1-B0D5-4009-AAC0-70FFA329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437" y="604326"/>
            <a:ext cx="8131126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DİNLEDİĞİNİZ İÇİN TEŞEKKÜR EDERİZ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2C29A2-2C5A-4CE2-A479-FC82548EAA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1" y="1587579"/>
            <a:ext cx="3112378" cy="311237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4263E95-E2B0-4FCE-9A2C-6F210814B856}"/>
              </a:ext>
            </a:extLst>
          </p:cNvPr>
          <p:cNvSpPr txBox="1"/>
          <p:nvPr/>
        </p:nvSpPr>
        <p:spPr>
          <a:xfrm>
            <a:off x="2858573" y="5507327"/>
            <a:ext cx="647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accent1">
                    <a:lumMod val="75000"/>
                  </a:schemeClr>
                </a:solidFill>
                <a:latin typeface="Edwardian Script ITC" panose="030303020407070D0804" pitchFamily="66" charset="0"/>
              </a:rPr>
              <a:t>Online Ders Materyalleri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539811" y="4785341"/>
            <a:ext cx="296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accent1">
                    <a:lumMod val="75000"/>
                  </a:schemeClr>
                </a:solidFill>
              </a:rPr>
              <a:t>LÖDEB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6749716" cy="4766172"/>
          </a:xfrm>
        </p:spPr>
        <p:txBody>
          <a:bodyPr/>
          <a:lstStyle/>
          <a:p>
            <a:r>
              <a:rPr lang="tr-TR" dirty="0"/>
              <a:t>Kapak sayfasında dersin adı, dersin alt konusu ve ders sorumlusunun unvan-isim bilgileri yer almalı.</a:t>
            </a:r>
          </a:p>
          <a:p>
            <a:r>
              <a:rPr lang="tr-TR" dirty="0"/>
              <a:t>Sunuya başlarken konuşmacı öncelikle kendisini tanıtmalı.</a:t>
            </a:r>
          </a:p>
          <a:p>
            <a:r>
              <a:rPr lang="tr-TR" dirty="0"/>
              <a:t>Kapak sayfasının ardından sunu içeriğindeki başlıklar verilmeli.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DF193F-2A3F-43D2-B7B7-0D4DD99681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253280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6749716" cy="4766172"/>
          </a:xfrm>
        </p:spPr>
        <p:txBody>
          <a:bodyPr/>
          <a:lstStyle/>
          <a:p>
            <a:r>
              <a:rPr lang="tr-TR" dirty="0"/>
              <a:t>Kurumsal şablonda yer aldığı üzere her sunu içeriğinin, belirtke tablosunda hizmet ettiği ana başlıklara sunuda yer verilmeli.</a:t>
            </a:r>
          </a:p>
          <a:p>
            <a:r>
              <a:rPr lang="tr-TR" dirty="0"/>
              <a:t>Sunuda yer verilen bilgiler olabildiğince net, sade ve kısa olmalı.</a:t>
            </a:r>
          </a:p>
          <a:p>
            <a:r>
              <a:rPr lang="tr-TR" dirty="0"/>
              <a:t>Her bir sayfadaki cümle/madde sayısı en çok 6 olmalı.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DF193F-2A3F-43D2-B7B7-0D4DD99681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2" y="253280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6749716" cy="4766172"/>
          </a:xfrm>
        </p:spPr>
        <p:txBody>
          <a:bodyPr/>
          <a:lstStyle/>
          <a:p>
            <a:r>
              <a:rPr lang="tr-TR" dirty="0"/>
              <a:t>Açık renk arka plan üzerine koyu renk yazı tercih edilmeli.</a:t>
            </a:r>
          </a:p>
          <a:p>
            <a:r>
              <a:rPr lang="tr-TR" dirty="0"/>
              <a:t>Gölgeli yazılar okumayı zorlaştırmakta ve gözleri yormaktadır; dolayısıyla tercih edilmemeli.</a:t>
            </a:r>
          </a:p>
          <a:p>
            <a:r>
              <a:rPr lang="tr-TR" dirty="0"/>
              <a:t>Önemli olduğu vurgulanmak istenen kelimeler </a:t>
            </a:r>
            <a:r>
              <a:rPr lang="tr-TR" b="1" dirty="0"/>
              <a:t>kalın </a:t>
            </a:r>
            <a:r>
              <a:rPr lang="tr-TR" dirty="0"/>
              <a:t>ya da </a:t>
            </a:r>
            <a:r>
              <a:rPr lang="tr-TR" u="sng" dirty="0"/>
              <a:t>altı çizili</a:t>
            </a:r>
            <a:r>
              <a:rPr lang="tr-TR" dirty="0"/>
              <a:t> olarak verilebilir.</a:t>
            </a:r>
          </a:p>
          <a:p>
            <a:endParaRPr lang="tr-TR" dirty="0"/>
          </a:p>
        </p:txBody>
      </p:sp>
      <p:pic>
        <p:nvPicPr>
          <p:cNvPr id="5" name="Picture 2" descr="25 Creative CSS3 Text Shadow Effects You Can't Miss">
            <a:extLst>
              <a:ext uri="{FF2B5EF4-FFF2-40B4-BE49-F238E27FC236}">
                <a16:creationId xmlns:a16="http://schemas.microsoft.com/office/drawing/2014/main" id="{1F3636C3-F910-4C56-93F5-234CB1B15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24197" r="19965" b="27436"/>
          <a:stretch/>
        </p:blipFill>
        <p:spPr bwMode="auto">
          <a:xfrm>
            <a:off x="7427740" y="2207618"/>
            <a:ext cx="4220309" cy="122138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reate a Long Shadow Text Effect in Photoshop Using Layer Styles - Layers  Magazine">
            <a:extLst>
              <a:ext uri="{FF2B5EF4-FFF2-40B4-BE49-F238E27FC236}">
                <a16:creationId xmlns:a16="http://schemas.microsoft.com/office/drawing/2014/main" id="{A6482BD1-B250-4A5C-8D0E-2140AC3BB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3446" r="5561" b="11527"/>
          <a:stretch/>
        </p:blipFill>
        <p:spPr bwMode="auto">
          <a:xfrm>
            <a:off x="7666891" y="3595500"/>
            <a:ext cx="3742006" cy="206623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10515600" cy="4766172"/>
          </a:xfrm>
        </p:spPr>
        <p:txBody>
          <a:bodyPr/>
          <a:lstStyle/>
          <a:p>
            <a:r>
              <a:rPr lang="tr-TR" dirty="0"/>
              <a:t>Bu rehber ve kurumsal şablon için </a:t>
            </a:r>
            <a:r>
              <a:rPr lang="tr-TR" b="1" dirty="0"/>
              <a:t>‘‘</a:t>
            </a:r>
            <a:r>
              <a:rPr lang="tr-TR" b="1" dirty="0" err="1"/>
              <a:t>Calibri</a:t>
            </a:r>
            <a:r>
              <a:rPr lang="tr-TR" b="1" dirty="0"/>
              <a:t>’’ </a:t>
            </a:r>
            <a:r>
              <a:rPr lang="tr-TR" dirty="0"/>
              <a:t>yazı tipi tercih edilmiştir.</a:t>
            </a:r>
          </a:p>
          <a:p>
            <a:r>
              <a:rPr lang="tr-TR" dirty="0"/>
              <a:t>Bu yazı tipi dışında, sunularda aşağıdaki yazı tipleri de tercih edilebilir: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(Bu metin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yazı tipinde yazılmıştır.)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(Bu metin </a:t>
            </a:r>
            <a:r>
              <a:rPr lang="tr-T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yazı tipinde yazılmıştır.)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>
                <a:latin typeface="Century Gothic" panose="020B0502020202020204" pitchFamily="34" charset="0"/>
              </a:rPr>
              <a:t>Century </a:t>
            </a:r>
            <a:r>
              <a:rPr lang="tr-TR" sz="2800" dirty="0" err="1">
                <a:latin typeface="Century Gothic" panose="020B0502020202020204" pitchFamily="34" charset="0"/>
              </a:rPr>
              <a:t>Gothic</a:t>
            </a:r>
            <a:r>
              <a:rPr lang="tr-TR" sz="2800" dirty="0">
                <a:latin typeface="Century Gothic" panose="020B0502020202020204" pitchFamily="34" charset="0"/>
              </a:rPr>
              <a:t> (Bu metin Century </a:t>
            </a:r>
            <a:r>
              <a:rPr lang="tr-TR" sz="2800" dirty="0" err="1">
                <a:latin typeface="Century Gothic" panose="020B0502020202020204" pitchFamily="34" charset="0"/>
              </a:rPr>
              <a:t>Gothic</a:t>
            </a:r>
            <a:r>
              <a:rPr lang="tr-TR" sz="2800" dirty="0">
                <a:latin typeface="Century Gothic" panose="020B0502020202020204" pitchFamily="34" charset="0"/>
              </a:rPr>
              <a:t> yazı tipinde yazılmıştır.)</a:t>
            </a:r>
            <a:endParaRPr lang="tr-TR" sz="2800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10515600" cy="4766172"/>
          </a:xfrm>
        </p:spPr>
        <p:txBody>
          <a:bodyPr/>
          <a:lstStyle/>
          <a:p>
            <a:r>
              <a:rPr lang="tr-TR" dirty="0"/>
              <a:t>Her sayfanın bağlı olduğu başlık, sayfanın üst tarafında yer almalı.</a:t>
            </a:r>
          </a:p>
          <a:p>
            <a:r>
              <a:rPr lang="tr-TR" dirty="0"/>
              <a:t>Sunu içeriği ve belirtke tablosu başlıkları standart başlıklar olduklarından dolayı büyük harflerle yazılmalı.</a:t>
            </a:r>
          </a:p>
          <a:p>
            <a:r>
              <a:rPr lang="tr-TR" dirty="0"/>
              <a:t>Sunu içeriği ve belirtke tablosu dışındaki üst başlıkların her kelimesinin ilk harfi büyük yazılmalı.</a:t>
            </a:r>
          </a:p>
          <a:p>
            <a:r>
              <a:rPr lang="tr-TR" dirty="0"/>
              <a:t>Başlıklar arası geçiş yapıldığında, bu sunuda olduğu gibi tam ekran başlıklar verilebilir.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06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 Hazırlama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0791"/>
            <a:ext cx="10515600" cy="4766172"/>
          </a:xfrm>
        </p:spPr>
        <p:txBody>
          <a:bodyPr/>
          <a:lstStyle/>
          <a:p>
            <a:r>
              <a:rPr lang="tr-TR" dirty="0"/>
              <a:t>Sunularda verilen maddeler temel cümleler olmalı, uzun açıklamalar sözlü olarak verilmeli.</a:t>
            </a:r>
          </a:p>
          <a:p>
            <a:r>
              <a:rPr lang="tr-TR" dirty="0"/>
              <a:t>Kuyruklu yazı tipleri okumayı zorlaştırmakta ve gözleri yormaktadır; dolayısıyla tercih edilmemeli.</a:t>
            </a:r>
          </a:p>
          <a:p>
            <a:endParaRPr lang="tr-TR" dirty="0"/>
          </a:p>
        </p:txBody>
      </p:sp>
      <p:pic>
        <p:nvPicPr>
          <p:cNvPr id="4" name="Picture 2" descr="Sihirli Fasulyeler">
            <a:extLst>
              <a:ext uri="{FF2B5EF4-FFF2-40B4-BE49-F238E27FC236}">
                <a16:creationId xmlns:a16="http://schemas.microsoft.com/office/drawing/2014/main" id="{48E829B7-4BD6-4777-B3DA-2E7BB66AA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1"/>
          <a:stretch/>
        </p:blipFill>
        <p:spPr bwMode="auto">
          <a:xfrm>
            <a:off x="5673461" y="4039737"/>
            <a:ext cx="5460784" cy="178974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97E1222-06D4-4779-95D3-8DC81D9998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245" y="4599857"/>
            <a:ext cx="824683" cy="9355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43B8A05-397D-46C8-A79C-E9EC4EB12E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38" y="4883492"/>
            <a:ext cx="706414" cy="7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1201</Words>
  <Application>Microsoft Office PowerPoint</Application>
  <PresentationFormat>Geniş ekran</PresentationFormat>
  <Paragraphs>130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Edwardian Script ITC</vt:lpstr>
      <vt:lpstr>Mangal</vt:lpstr>
      <vt:lpstr>Tahoma</vt:lpstr>
      <vt:lpstr>Wingdings</vt:lpstr>
      <vt:lpstr>Office Teması</vt:lpstr>
      <vt:lpstr>SUNU HAZIRLAMA REHBERİ</vt:lpstr>
      <vt:lpstr>SUNU İÇERİĞİ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Sunu Hazırlama Önerileri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Çoklu Ortam Öğrenme İlkeleri</vt:lpstr>
      <vt:lpstr>Dokuz Aşamalı Öğretim Modeli </vt:lpstr>
      <vt:lpstr>Dokuz Aşamalı Öğretim Modeli </vt:lpstr>
      <vt:lpstr>Dokuz Aşamalı Öğretim Modeli </vt:lpstr>
      <vt:lpstr>Dokuz Aşamalı Öğretim Modeli </vt:lpstr>
      <vt:lpstr>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</dc:title>
  <dc:creator>MFY</dc:creator>
  <cp:lastModifiedBy>Kerem AY</cp:lastModifiedBy>
  <cp:revision>54</cp:revision>
  <dcterms:created xsi:type="dcterms:W3CDTF">2020-09-27T13:02:17Z</dcterms:created>
  <dcterms:modified xsi:type="dcterms:W3CDTF">2020-10-05T14:34:43Z</dcterms:modified>
</cp:coreProperties>
</file>