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8"/>
  </p:notesMasterIdLst>
  <p:sldIdLst>
    <p:sldId id="454" r:id="rId2"/>
    <p:sldId id="3384" r:id="rId3"/>
    <p:sldId id="349" r:id="rId4"/>
    <p:sldId id="3387" r:id="rId5"/>
    <p:sldId id="3388" r:id="rId6"/>
    <p:sldId id="328" r:id="rId7"/>
    <p:sldId id="353" r:id="rId8"/>
    <p:sldId id="327" r:id="rId9"/>
    <p:sldId id="3296" r:id="rId10"/>
    <p:sldId id="3298" r:id="rId11"/>
    <p:sldId id="3297" r:id="rId12"/>
    <p:sldId id="3328" r:id="rId13"/>
    <p:sldId id="3300" r:id="rId14"/>
    <p:sldId id="3299" r:id="rId15"/>
    <p:sldId id="3395" r:id="rId16"/>
    <p:sldId id="3286" r:id="rId17"/>
    <p:sldId id="3301" r:id="rId18"/>
    <p:sldId id="3302" r:id="rId19"/>
    <p:sldId id="3304" r:id="rId20"/>
    <p:sldId id="3362" r:id="rId21"/>
    <p:sldId id="3389" r:id="rId22"/>
    <p:sldId id="3305" r:id="rId23"/>
    <p:sldId id="3363" r:id="rId24"/>
    <p:sldId id="3390" r:id="rId25"/>
    <p:sldId id="3306" r:id="rId26"/>
    <p:sldId id="3307" r:id="rId27"/>
    <p:sldId id="3308" r:id="rId28"/>
    <p:sldId id="3309" r:id="rId29"/>
    <p:sldId id="3310" r:id="rId30"/>
    <p:sldId id="3336" r:id="rId31"/>
    <p:sldId id="3311" r:id="rId32"/>
    <p:sldId id="3391" r:id="rId33"/>
    <p:sldId id="3313" r:id="rId34"/>
    <p:sldId id="3315" r:id="rId35"/>
    <p:sldId id="3316" r:id="rId36"/>
    <p:sldId id="3317" r:id="rId37"/>
    <p:sldId id="3394" r:id="rId38"/>
    <p:sldId id="3329" r:id="rId39"/>
    <p:sldId id="3337" r:id="rId40"/>
    <p:sldId id="3351" r:id="rId41"/>
    <p:sldId id="3359" r:id="rId42"/>
    <p:sldId id="3361" r:id="rId43"/>
    <p:sldId id="3360" r:id="rId44"/>
    <p:sldId id="3393" r:id="rId45"/>
    <p:sldId id="3354" r:id="rId46"/>
    <p:sldId id="3356" r:id="rId47"/>
    <p:sldId id="3357" r:id="rId48"/>
    <p:sldId id="3358" r:id="rId49"/>
    <p:sldId id="3338" r:id="rId50"/>
    <p:sldId id="3341" r:id="rId51"/>
    <p:sldId id="3347" r:id="rId52"/>
    <p:sldId id="3346" r:id="rId53"/>
    <p:sldId id="3342" r:id="rId54"/>
    <p:sldId id="3322" r:id="rId55"/>
    <p:sldId id="3343" r:id="rId56"/>
    <p:sldId id="3333" r:id="rId57"/>
    <p:sldId id="3349" r:id="rId58"/>
    <p:sldId id="3350" r:id="rId59"/>
    <p:sldId id="3339" r:id="rId60"/>
    <p:sldId id="3331" r:id="rId61"/>
    <p:sldId id="3340" r:id="rId62"/>
    <p:sldId id="3334" r:id="rId63"/>
    <p:sldId id="3344" r:id="rId64"/>
    <p:sldId id="3318" r:id="rId65"/>
    <p:sldId id="3321" r:id="rId66"/>
    <p:sldId id="405" r:id="rId67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66"/>
    <a:srgbClr val="008000"/>
    <a:srgbClr val="00FFFF"/>
    <a:srgbClr val="0000FF"/>
    <a:srgbClr val="66FF33"/>
    <a:srgbClr val="66FFCC"/>
    <a:srgbClr val="FF0000"/>
    <a:srgbClr val="FFFF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1C2EC84-E07D-4F66-9CD4-AC729BD657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1B7FF76-1692-419F-A65E-31E4E75D53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B24142-EE46-4731-817E-CDC71C07AC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F639B4C5-B689-415B-A233-8B5FFA2D1F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stillerini düzenlemek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00F27E78-C285-4AEB-93B5-45D71D5780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B0E2D0C8-A00D-43A2-B35A-BC186BBF9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E61DE4-74A7-4D63-A348-C90A60B6D6B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1A0154A-7A8F-4E8F-A75D-5F997E686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E4EA4C-946B-40F9-90F4-98B44862BDD1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514981F-A733-4B93-8E37-16434F919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CE8AE5B-5FFF-4AC3-A219-EAB25923C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2001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EC4967F-A837-4EB4-BEB7-367F4CA46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2E65E-88C2-476E-8291-9DBF1122F2DF}" type="slidenum">
              <a:rPr lang="tr-TR" altLang="tr-TR"/>
              <a:pPr/>
              <a:t>61</a:t>
            </a:fld>
            <a:endParaRPr lang="tr-TR" altLang="tr-T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0DD2F30-1C26-4E05-A3FD-2FF27764B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E1874A9-3697-440D-8CDB-CB560347F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317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9D619E3-2646-48D7-B5B3-785C4BCB1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E04372-4C9A-4BD8-B7E6-D8F78FD2B5AB}" type="slidenum">
              <a:rPr lang="tr-TR" altLang="tr-TR"/>
              <a:pPr/>
              <a:t>63</a:t>
            </a:fld>
            <a:endParaRPr lang="tr-TR" altLang="tr-T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E2021A7-CD8A-4394-B965-604201209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98AAC54-C22F-491B-953A-D3E12E457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6867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D1FD5BD-8ED7-4E95-9E4E-4BD9315F1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06E19F-3461-485D-A429-3FDCCB4749CE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1EB2BA-39F4-45EF-87B5-21498B073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72C5451-77E0-4E61-9E6F-4888CFD82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881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0D23867-C495-4488-895D-9DA8BB3B4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ED160F-D6A4-467A-BD0A-1C17EE0FE9A4}" type="slidenum">
              <a:rPr lang="tr-TR" altLang="tr-TR"/>
              <a:pPr/>
              <a:t>25</a:t>
            </a:fld>
            <a:endParaRPr lang="tr-TR" altLang="tr-T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6CD51AD-AAB4-4BAB-A758-27E31967D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21398B4-C8F1-4AA1-8B8A-F4BA25807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7872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3750420-E971-4820-ACCE-2ADED4BD9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1DA2AC-D73C-4BDF-AB0F-8D0DEF1AADED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53AC14D-8928-4314-BC40-860625EE4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FAE5723-FC72-47F7-92DF-F252093ED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6229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10F21F5-760F-4B1B-B2C6-C95462747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5292C2-41B8-4CE5-A76F-1D310E0A8C1F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3833951-D070-4AE1-8313-FA1D323CE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D5A4E66-164A-4789-B8F0-066126A6C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569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B4C327-7B4B-410D-854F-219241B73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3A531-D60C-4D85-8CD5-D016E3FA969F}" type="slidenum">
              <a:rPr lang="tr-TR" altLang="tr-TR"/>
              <a:pPr/>
              <a:t>30</a:t>
            </a:fld>
            <a:endParaRPr lang="tr-TR" altLang="tr-T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6478FBA-31C8-48D0-8A35-19844643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CAA6165-BF5B-482A-876A-415B06F5D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308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B4C327-7B4B-410D-854F-219241B73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3A531-D60C-4D85-8CD5-D016E3FA969F}" type="slidenum">
              <a:rPr lang="tr-TR" altLang="tr-TR"/>
              <a:pPr/>
              <a:t>44</a:t>
            </a:fld>
            <a:endParaRPr lang="tr-TR" altLang="tr-T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6478FBA-31C8-48D0-8A35-19844643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CAA6165-BF5B-482A-876A-415B06F5D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008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F9BC13D-A3F8-4E5A-8CB5-FCF0D2900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F7C276-3EEC-4EF7-9314-0738EE4E31DA}" type="slidenum">
              <a:rPr lang="tr-TR" altLang="tr-TR"/>
              <a:pPr/>
              <a:t>49</a:t>
            </a:fld>
            <a:endParaRPr lang="tr-TR" altLang="tr-T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E53258A-E572-4488-9467-96AAF822F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D7D6D60-C958-4EFC-B9EA-346FB3144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7340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F191980-8E9A-491F-A072-E30764175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45AD6B-2B40-4CC7-9A0D-B36D85782B86}" type="slidenum">
              <a:rPr lang="tr-TR" altLang="tr-TR"/>
              <a:pPr/>
              <a:t>59</a:t>
            </a:fld>
            <a:endParaRPr lang="tr-TR" altLang="tr-T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78B623B-C790-47FB-A0EC-BAAFA44B7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759514B-4F8B-4FC4-A286-C714F3372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4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BF3EF3-4F5C-487B-8596-21A1FDCA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C3FC-C2C2-4DCC-BCE6-2366102A6CE4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C8F4DA10-F8E5-496C-A269-2D4D26F3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293EA3-D201-487B-B48C-80A59485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0AD18-F533-4A89-823E-D4FD9702BDA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9811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F552E0-DEBB-4B91-937D-3AFA2BE7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DC28-80F9-4D0B-83EE-AFC3CFABD103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CD667B14-4B63-4476-A410-0594D860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3188A9-CE51-4F80-91C0-500FDE8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10E8-BD02-4E7C-832D-3F25E1F3A73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95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55A4E6-1C4C-40F2-9C58-1517F5FA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ACEB-916B-4F56-8E0D-DFD4A53E2BA5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C20B5B94-9C6E-4365-A789-F40C7B31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E7ECAB-2EAD-4EC3-99A7-BC27FC13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A9D6-AEFC-4809-B6BA-2126651C5FD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913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1D69BC-6ACD-49B2-85A1-051CEC81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FEC9-AA48-4457-84FA-D9C6676D328C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9A14F466-45C2-40D1-9DF4-2225E71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5DF52-83F2-465A-973B-C842938E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5199-9439-4199-A0C2-5E9A454589F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653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EE4A0C-5757-4A32-AC3C-992576A2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9DEB-408B-4ADF-93C4-EF18430A6EFB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1491E2CB-0BD5-431B-92E7-9269028D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AD7642-135E-4F19-B9E7-7656636F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69EB-E59C-4D04-89BD-BF99C5EE844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582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09E0EC04-8A67-4A8C-ABFD-75347273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A4AF-E494-48F3-8B0A-6C9E0B68C3A7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60527821-B715-43F7-B8DD-38FCAB27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63122C0B-E310-4FC3-8B3A-BEB8461E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507A-9A51-45C4-BE85-336F894B7B3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958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82F36B1D-C56D-4BEB-90CD-529D8FBB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3531-02A6-43B8-B1B4-8B5A0077F41E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id="{A1C1C264-4F0C-463F-B216-022B1515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B06F9305-A7B0-4A7B-AB15-E47EAC23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F7168-3408-41C4-9FF1-CA70AD22EFA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523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7C5E421D-839A-4C7D-B5F1-D0D33CF5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4E8C-3A93-4C12-B4DA-94BF51BA9663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id="{B69861DE-E29D-48A1-94E6-7E005590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08BA086E-2414-4119-BA6F-CEF516B7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83FE-4C66-4245-8AA0-51918912BD2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32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69A22A67-DE2C-4CA5-8B4E-8FAFFD70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67CC-32D9-4269-A1CF-CE58BCDA24FB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3" name="Altbilgi Yer Tutucusu 4">
            <a:extLst>
              <a:ext uri="{FF2B5EF4-FFF2-40B4-BE49-F238E27FC236}">
                <a16:creationId xmlns:a16="http://schemas.microsoft.com/office/drawing/2014/main" id="{EB94806D-A29D-4FE3-B4CE-5E6F4686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9E56D61B-F3B6-4864-ACCA-8944B616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BD8A2-01F9-42B4-AA6B-E5845566C2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6558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EF00A12-B8F0-4E5B-9632-7E901A14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8E0B-6B65-41C8-B150-1223420A250F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5C861F07-0542-4709-901F-1ED93AE9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2B461DEE-4F4C-47C0-A09A-FA5A6FD1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CA48-691C-497B-9D84-D9098590D9B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647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4AA597F0-A532-4764-8720-C8637467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AEFF-D0E5-4B5A-8233-7A491A7DAA90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D3A60B12-9D7F-43B3-BB80-7DF6F8C7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781CFD7A-29DD-44A5-8F52-8D08C921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D67A-BFD8-4063-BB5E-E463194865A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705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>
            <a:extLst>
              <a:ext uri="{FF2B5EF4-FFF2-40B4-BE49-F238E27FC236}">
                <a16:creationId xmlns:a16="http://schemas.microsoft.com/office/drawing/2014/main" id="{13F42424-D921-4535-A66F-41E258F2D7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Metin Yer Tutucusu 2">
            <a:extLst>
              <a:ext uri="{FF2B5EF4-FFF2-40B4-BE49-F238E27FC236}">
                <a16:creationId xmlns:a16="http://schemas.microsoft.com/office/drawing/2014/main" id="{04266CA5-EE14-4F8F-8967-3A94D921B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01A5EE-C2FC-4CD3-AEE8-AE7247CB9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08AC7C-68DF-40B1-8587-986F7C7E1ABD}" type="datetimeFigureOut">
              <a:rPr lang="tr-TR"/>
              <a:pPr>
                <a:defRPr/>
              </a:pPr>
              <a:t>25.12.2020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A0F6CEAF-94B8-45CA-869D-13875A11A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55C51F-D559-43D6-AC90-070012151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86D1123-3493-4AC7-A234-EF2ACC24F11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B509FE9F-94CB-40FE-8301-69B95B80CFBD}"/>
              </a:ext>
            </a:extLst>
          </p:cNvPr>
          <p:cNvSpPr txBox="1">
            <a:spLocks/>
          </p:cNvSpPr>
          <p:nvPr/>
        </p:nvSpPr>
        <p:spPr bwMode="auto">
          <a:xfrm>
            <a:off x="6110068" y="2108764"/>
            <a:ext cx="6096000" cy="92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tr-TR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Soru Çalışması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90ACF248-7A4B-436B-B7BF-9C59D9CB440D}"/>
              </a:ext>
            </a:extLst>
          </p:cNvPr>
          <p:cNvSpPr txBox="1">
            <a:spLocks/>
          </p:cNvSpPr>
          <p:nvPr/>
        </p:nvSpPr>
        <p:spPr bwMode="auto">
          <a:xfrm>
            <a:off x="6830747" y="3594031"/>
            <a:ext cx="4654641" cy="11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CC0066"/>
                </a:solidFill>
              </a:rPr>
              <a:t>Prof. Dr. Volkan ÖZGÜVEN</a:t>
            </a:r>
          </a:p>
          <a:p>
            <a:r>
              <a:rPr lang="tr-TR" b="1" dirty="0" err="1">
                <a:solidFill>
                  <a:srgbClr val="CC0066"/>
                </a:solidFill>
              </a:rPr>
              <a:t>Enf</a:t>
            </a:r>
            <a:r>
              <a:rPr lang="tr-TR" b="1" dirty="0">
                <a:solidFill>
                  <a:srgbClr val="CC0066"/>
                </a:solidFill>
              </a:rPr>
              <a:t>. </a:t>
            </a:r>
            <a:r>
              <a:rPr lang="tr-TR" b="1" dirty="0" err="1">
                <a:solidFill>
                  <a:srgbClr val="CC0066"/>
                </a:solidFill>
              </a:rPr>
              <a:t>Hast</a:t>
            </a:r>
            <a:r>
              <a:rPr lang="tr-TR" b="1" dirty="0">
                <a:solidFill>
                  <a:srgbClr val="CC0066"/>
                </a:solidFill>
              </a:rPr>
              <a:t>. ve </a:t>
            </a:r>
            <a:r>
              <a:rPr lang="tr-TR" b="1" dirty="0" err="1">
                <a:solidFill>
                  <a:srgbClr val="CC0066"/>
                </a:solidFill>
              </a:rPr>
              <a:t>Kl</a:t>
            </a:r>
            <a:r>
              <a:rPr lang="tr-TR" b="1" dirty="0">
                <a:solidFill>
                  <a:srgbClr val="CC0066"/>
                </a:solidFill>
              </a:rPr>
              <a:t>. Mikrobiyoloji Uzm.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B137C3F-BDBD-46E3-96FF-3ED6006AF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" y="1043968"/>
            <a:ext cx="3974520" cy="3974520"/>
          </a:xfrm>
          <a:prstGeom prst="rect">
            <a:avLst/>
          </a:prstGeo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D3508D2-69BD-4FDF-9DB6-24FEB7AECF0C}"/>
              </a:ext>
            </a:extLst>
          </p:cNvPr>
          <p:cNvCxnSpPr>
            <a:cxnSpLocks/>
          </p:cNvCxnSpPr>
          <p:nvPr/>
        </p:nvCxnSpPr>
        <p:spPr>
          <a:xfrm>
            <a:off x="7020151" y="3263969"/>
            <a:ext cx="41710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7DC44DB1-67D5-439A-8A55-A53D46036CE7}"/>
              </a:ext>
            </a:extLst>
          </p:cNvPr>
          <p:cNvSpPr txBox="1"/>
          <p:nvPr/>
        </p:nvSpPr>
        <p:spPr>
          <a:xfrm>
            <a:off x="481394" y="5157192"/>
            <a:ext cx="3974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LÖDEB</a:t>
            </a:r>
          </a:p>
          <a:p>
            <a:pPr algn="ctr"/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Online </a:t>
            </a:r>
            <a:r>
              <a:rPr lang="tr-TR" sz="3200" dirty="0" err="1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Egitim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 Serisi</a:t>
            </a:r>
          </a:p>
        </p:txBody>
      </p:sp>
      <p:sp>
        <p:nvSpPr>
          <p:cNvPr id="9" name="Serbest Form: Şekil 8">
            <a:extLst>
              <a:ext uri="{FF2B5EF4-FFF2-40B4-BE49-F238E27FC236}">
                <a16:creationId xmlns:a16="http://schemas.microsoft.com/office/drawing/2014/main" id="{8B6B53E2-6975-4FED-A07C-362C7020C15B}"/>
              </a:ext>
            </a:extLst>
          </p:cNvPr>
          <p:cNvSpPr/>
          <p:nvPr/>
        </p:nvSpPr>
        <p:spPr>
          <a:xfrm>
            <a:off x="2730975" y="-14068"/>
            <a:ext cx="6730051" cy="6872068"/>
          </a:xfrm>
          <a:custGeom>
            <a:avLst/>
            <a:gdLst>
              <a:gd name="connsiteX0" fmla="*/ 4414573 w 4431323"/>
              <a:gd name="connsiteY0" fmla="*/ 0 h 6349513"/>
              <a:gd name="connsiteX1" fmla="*/ 4431323 w 4431323"/>
              <a:gd name="connsiteY1" fmla="*/ 0 h 6349513"/>
              <a:gd name="connsiteX2" fmla="*/ 4431323 w 4431323"/>
              <a:gd name="connsiteY2" fmla="*/ 683 h 6349513"/>
              <a:gd name="connsiteX3" fmla="*/ 0 w 4431323"/>
              <a:gd name="connsiteY3" fmla="*/ 0 h 6349513"/>
              <a:gd name="connsiteX4" fmla="*/ 4313584 w 4431323"/>
              <a:gd name="connsiteY4" fmla="*/ 0 h 6349513"/>
              <a:gd name="connsiteX5" fmla="*/ 4259834 w 4431323"/>
              <a:gd name="connsiteY5" fmla="*/ 2190 h 6349513"/>
              <a:gd name="connsiteX6" fmla="*/ 2338330 w 4431323"/>
              <a:gd name="connsiteY6" fmla="*/ 3261648 h 6349513"/>
              <a:gd name="connsiteX7" fmla="*/ 3575566 w 4431323"/>
              <a:gd name="connsiteY7" fmla="*/ 6268874 h 6349513"/>
              <a:gd name="connsiteX8" fmla="*/ 3712318 w 4431323"/>
              <a:gd name="connsiteY8" fmla="*/ 6349513 h 6349513"/>
              <a:gd name="connsiteX9" fmla="*/ 514167 w 4431323"/>
              <a:gd name="connsiteY9" fmla="*/ 6349513 h 6349513"/>
              <a:gd name="connsiteX10" fmla="*/ 613594 w 4431323"/>
              <a:gd name="connsiteY10" fmla="*/ 6293667 h 6349513"/>
              <a:gd name="connsiteX11" fmla="*/ 1885068 w 4431323"/>
              <a:gd name="connsiteY11" fmla="*/ 3263705 h 6349513"/>
              <a:gd name="connsiteX12" fmla="*/ 66441 w 4431323"/>
              <a:gd name="connsiteY12" fmla="*/ 16851 h 6349513"/>
              <a:gd name="connsiteX13" fmla="*/ 0 w 4431323"/>
              <a:gd name="connsiteY13" fmla="*/ 8711 h 6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323" h="6349513">
                <a:moveTo>
                  <a:pt x="4414573" y="0"/>
                </a:moveTo>
                <a:lnTo>
                  <a:pt x="4431323" y="0"/>
                </a:lnTo>
                <a:lnTo>
                  <a:pt x="4431323" y="683"/>
                </a:lnTo>
                <a:close/>
                <a:moveTo>
                  <a:pt x="0" y="0"/>
                </a:moveTo>
                <a:lnTo>
                  <a:pt x="4313584" y="0"/>
                </a:lnTo>
                <a:lnTo>
                  <a:pt x="4259834" y="2190"/>
                </a:lnTo>
                <a:cubicBezTo>
                  <a:pt x="3189489" y="89603"/>
                  <a:pt x="2338330" y="1515482"/>
                  <a:pt x="2338330" y="3261648"/>
                </a:cubicBezTo>
                <a:cubicBezTo>
                  <a:pt x="2338330" y="4613519"/>
                  <a:pt x="2848494" y="5773417"/>
                  <a:pt x="3575566" y="6268874"/>
                </a:cubicBezTo>
                <a:lnTo>
                  <a:pt x="3712318" y="6349513"/>
                </a:lnTo>
                <a:lnTo>
                  <a:pt x="514167" y="6349513"/>
                </a:lnTo>
                <a:lnTo>
                  <a:pt x="613594" y="6293667"/>
                </a:lnTo>
                <a:cubicBezTo>
                  <a:pt x="1358837" y="5811674"/>
                  <a:pt x="1885068" y="4636699"/>
                  <a:pt x="1885068" y="3263705"/>
                </a:cubicBezTo>
                <a:cubicBezTo>
                  <a:pt x="1885068" y="1573866"/>
                  <a:pt x="1087937" y="183984"/>
                  <a:pt x="66441" y="16851"/>
                </a:cubicBezTo>
                <a:lnTo>
                  <a:pt x="0" y="8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95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73B0D3-764D-4F14-8D51-CFC10C2D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32" y="1690689"/>
            <a:ext cx="10082336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seçeneklerden hangisinde 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"bir doğumsal </a:t>
            </a:r>
            <a:r>
              <a:rPr lang="tr-TR" sz="320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metabolik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hastalık kendisine ait </a:t>
            </a:r>
            <a:r>
              <a:rPr lang="tr-TR" sz="3200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olmayan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klinik bulgu"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 birlikte verilmiştir?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tr-TR" sz="28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Hastalık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tr-TR" sz="28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Bulgu</a:t>
            </a:r>
            <a:endParaRPr 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Zellweger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sendromu	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Mongoloid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yüz görünümü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Sistinüri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Fanconi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sendromu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Tirozinemi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		Siroz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Glikojen depo tip V	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Rabdomiyoliz</a:t>
            </a:r>
            <a:endParaRPr 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Galaktozemi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Katarakt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3F747-C340-478D-ADA3-DC93FEA34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Eşleştirme Sorusu-2</a:t>
            </a:r>
          </a:p>
        </p:txBody>
      </p:sp>
    </p:spTree>
    <p:extLst>
      <p:ext uri="{BB962C8B-B14F-4D97-AF65-F5344CB8AC3E}">
        <p14:creationId xmlns:p14="http://schemas.microsoft.com/office/powerpoint/2010/main" val="30913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1DE12F6-B749-4B1D-BC5F-FD82F6080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Formatlı Soru</a:t>
            </a:r>
            <a:br>
              <a:rPr lang="tr-TR" altLang="tr-TR" b="1" dirty="0">
                <a:solidFill>
                  <a:srgbClr val="000099"/>
                </a:solidFill>
                <a:latin typeface="+mn-lt"/>
              </a:rPr>
            </a:br>
            <a:r>
              <a:rPr lang="tr-TR" altLang="tr-TR" sz="3600" b="1" dirty="0">
                <a:solidFill>
                  <a:srgbClr val="000099"/>
                </a:solidFill>
                <a:latin typeface="+mn-lt"/>
              </a:rPr>
              <a:t>(Daima Olumlu Soru)</a:t>
            </a:r>
            <a:endParaRPr lang="tr-TR" alt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F3E046F-46E0-4AF9-A5FB-812FE5B9F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68724" y="1844824"/>
            <a:ext cx="7054552" cy="4114800"/>
          </a:xfrm>
        </p:spPr>
        <p:txBody>
          <a:bodyPr/>
          <a:lstStyle/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Sitoplazma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Mitokondri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Endoplazmik</a:t>
            </a: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retikulum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Golgi</a:t>
            </a: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aygıtı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Üre sentezinin gerçekleştiği hücre </a:t>
            </a:r>
            <a:r>
              <a:rPr lang="tr-TR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organelleri</a:t>
            </a:r>
            <a:r>
              <a:rPr 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yukarıdakilerden hangisi veya hangileridir?</a:t>
            </a: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II ve III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II ve IV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6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Mavi dokulu kağıt">
            <a:extLst>
              <a:ext uri="{FF2B5EF4-FFF2-40B4-BE49-F238E27FC236}">
                <a16:creationId xmlns:a16="http://schemas.microsoft.com/office/drawing/2014/main" id="{7F69FB08-00E4-4998-8C1B-EF48452B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1381472"/>
            <a:ext cx="9937104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yaşındaki bir erkek/kadın hasta; ……………, ……………, …………… ve …………… yakınmaları ile acil servise getiriliyor. Hastanın fizik muayenesinde ……………, ……………, ……………, ……………, ……………, …………… bulunuyor. Hastanın lökosit sayısı ……………, lökosit formülünde …………… %..., …………… %..., sedimantasyon …., idrarda ……………, üre …, ALT …, AST … bulunuyor. …………… kültüründe; …………… koloniler oluşturan, </a:t>
            </a:r>
            <a:r>
              <a:rPr lang="tr-TR" sz="2400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oksidaz</a:t>
            </a:r>
            <a:r>
              <a:rPr lang="tr-TR" sz="2400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…………… , laktoz …………… , hareket…, gram …………… basiller izole ediliyor.</a:t>
            </a: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 olgudan sorumlu olma olasılığı </a:t>
            </a:r>
            <a:r>
              <a:rPr lang="tr-TR" sz="2400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………………</a:t>
            </a: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etken aşağıdakilerden hangisidir?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4C769543-0D00-4862-BAD7-C1D9537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Vaka Soru Şablonu</a:t>
            </a:r>
          </a:p>
        </p:txBody>
      </p:sp>
    </p:spTree>
    <p:extLst>
      <p:ext uri="{BB962C8B-B14F-4D97-AF65-F5344CB8AC3E}">
        <p14:creationId xmlns:p14="http://schemas.microsoft.com/office/powerpoint/2010/main" val="123659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E1F32F-8BAC-4B1B-9394-532895F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Vaka Sorusu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61857F-C93A-49AF-8929-A5317ADF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556792"/>
            <a:ext cx="10009112" cy="411480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Altmış üç 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yaşındaki erkek hasta üşüme, titreme, yüksek ateş ve öksürük şikâyetleriyle başvuruyor. Öyküsünden; günde yarım paket sigara içtiği, diyabet hastası olduğu ve düzenli olarak termal bir havuzu kullandığı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öğreniliyor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akciğer radyografisinde </a:t>
            </a:r>
            <a:r>
              <a:rPr lang="tr-TR" sz="2200" b="0" dirty="0" err="1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multilobar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konsolidasyon alanları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görülüyor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200" b="0" dirty="0" err="1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Bronşiyal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yıkama sıvısının Gram boyamasında bol parçalı lökosit görülmesine rağmen herhangi bir mikroorganizma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görülmüyor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kanlı ve çikolatamsı </a:t>
            </a:r>
            <a:r>
              <a:rPr lang="tr-TR" sz="2200" b="0" dirty="0" err="1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agarda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üreme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olmuyor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hasta için </a:t>
            </a:r>
            <a:r>
              <a:rPr lang="tr-TR" sz="2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sz="2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etken aşağıdakilerden hangisidir?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Mycoplasma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Haemophilus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influenzae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Legionella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pneumophila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Streptococcus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Klebsiella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CA2AAE9-8CFF-4D3C-9D31-E98E74D6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434672"/>
            <a:ext cx="9217024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tr-TR" altLang="tr-TR" sz="24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Otuz yedi 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yaşındaki erkek hastanın iki yıldır hipertansiyonu olduğu öğreniliyor. Düzenli tedavi görmeyen hastanın kan basıncı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sistolik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210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diyastolik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140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ölçülüyor. Böbrek biyopsisinde, damar duvarında </a:t>
            </a:r>
            <a:r>
              <a:rPr lang="tr-TR" altLang="tr-TR" sz="24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aşağıdaki resimde görülen 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 elde ediliyor.</a:t>
            </a:r>
            <a:endParaRPr lang="tr-TR" altLang="tr-TR" sz="2400" dirty="0">
              <a:solidFill>
                <a:srgbClr val="CC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AD706133-DB59-4D4D-B44C-0C50A842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068960"/>
            <a:ext cx="114458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FF7A47C-87DD-42DC-9186-0079B264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4627002"/>
            <a:ext cx="860673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rgbClr val="003399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hasta için aşağıdakilerden hangisi doğru </a:t>
            </a:r>
            <a:r>
              <a:rPr lang="tr-TR" altLang="tr-TR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Böbrek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arteriyollerinde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damar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lümeni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daralmıştır.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Arteriyollerin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duvarlarında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progressif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konsantrik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lameller kalınlaşma gözlenir.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kanamalar gözlenebilir.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Yaygın olarak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hiyalen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arteriyoloskleroz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görülür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Beyinde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intraparankimal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kanama gelişebilir.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57C4D8F4-E462-42F9-849C-566D0F067DAD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Şekil/Resim Sorusu</a:t>
            </a:r>
          </a:p>
        </p:txBody>
      </p:sp>
    </p:spTree>
    <p:extLst>
      <p:ext uri="{BB962C8B-B14F-4D97-AF65-F5344CB8AC3E}">
        <p14:creationId xmlns:p14="http://schemas.microsoft.com/office/powerpoint/2010/main" val="341329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CA2AAE9-8CFF-4D3C-9D31-E98E74D6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439751"/>
            <a:ext cx="9217024" cy="29546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tr-TR" sz="240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Diyapedez</a:t>
            </a:r>
            <a:endParaRPr lang="tr-TR" sz="2400" dirty="0">
              <a:solidFill>
                <a:srgbClr val="CC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Yuvarlanma</a:t>
            </a:r>
            <a:endParaRPr lang="tr-TR" sz="2400" dirty="0">
              <a:solidFill>
                <a:srgbClr val="CC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tr-TR" sz="240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Kemotaksi</a:t>
            </a:r>
            <a:endParaRPr lang="tr-TR" sz="2400" dirty="0">
              <a:solidFill>
                <a:srgbClr val="CC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IV. Fagositoz</a:t>
            </a:r>
            <a:endParaRPr lang="tr-TR" sz="2400" dirty="0">
              <a:solidFill>
                <a:srgbClr val="CC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V. Adezyon</a:t>
            </a:r>
            <a:endParaRPr lang="tr-TR" sz="2400" dirty="0">
              <a:solidFill>
                <a:srgbClr val="CC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</a:pPr>
            <a:r>
              <a:rPr 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Akut inflamasyon sürecinde </a:t>
            </a:r>
            <a:r>
              <a:rPr lang="tr-TR" sz="24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nötrofillerin</a:t>
            </a:r>
            <a:r>
              <a:rPr 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yukarıdaki etkinlikleri aşağıdaki hangi seçenekte doğru sıra ile verilmiştir?</a:t>
            </a:r>
            <a:endParaRPr lang="tr-TR" altLang="tr-TR" sz="3200" dirty="0">
              <a:solidFill>
                <a:srgbClr val="CC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F7A47C-87DD-42DC-9186-0079B264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4532905"/>
            <a:ext cx="8606730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rgbClr val="003399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– III – II – IV – V</a:t>
            </a:r>
            <a:endParaRPr lang="tr-TR" altLang="tr-TR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 – V – I – III – IV</a:t>
            </a:r>
            <a:endParaRPr lang="tr-TR" altLang="tr-TR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 – I – V – IV – III</a:t>
            </a:r>
            <a:endParaRPr lang="tr-TR" altLang="tr-TR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tr-TR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III – II – V – I – IV</a:t>
            </a:r>
            <a:endParaRPr lang="tr-TR" altLang="tr-TR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 – II – III – I – IV</a:t>
            </a:r>
            <a:endParaRPr lang="tr-TR" altLang="tr-TR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57C4D8F4-E462-42F9-849C-566D0F067DAD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Sıralama Sorusu</a:t>
            </a:r>
          </a:p>
        </p:txBody>
      </p:sp>
    </p:spTree>
    <p:extLst>
      <p:ext uri="{BB962C8B-B14F-4D97-AF65-F5344CB8AC3E}">
        <p14:creationId xmlns:p14="http://schemas.microsoft.com/office/powerpoint/2010/main" val="84756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7B08A8C-5414-4DFC-8C26-6B7923AD5A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536" y="2133600"/>
            <a:ext cx="9073008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İdeal Ölçme/Değerlendirme Sınavı</a:t>
            </a:r>
          </a:p>
        </p:txBody>
      </p:sp>
    </p:spTree>
    <p:extLst>
      <p:ext uri="{BB962C8B-B14F-4D97-AF65-F5344CB8AC3E}">
        <p14:creationId xmlns:p14="http://schemas.microsoft.com/office/powerpoint/2010/main" val="90529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FCCD2596-D521-4740-B159-855DAA876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Çeşitlerinin Dağılımı</a:t>
            </a:r>
            <a:br>
              <a:rPr lang="tr-TR" altLang="tr-TR" b="1" dirty="0">
                <a:solidFill>
                  <a:srgbClr val="000099"/>
                </a:solidFill>
                <a:latin typeface="+mn-lt"/>
              </a:rPr>
            </a:br>
            <a:r>
              <a:rPr lang="tr-TR" altLang="tr-TR" sz="3600" b="1" dirty="0">
                <a:solidFill>
                  <a:srgbClr val="000099"/>
                </a:solidFill>
                <a:latin typeface="+mn-lt"/>
              </a:rPr>
              <a:t>(Her 10 Soruda)</a:t>
            </a:r>
            <a:endParaRPr lang="tr-TR" alt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4AB34B6-C449-407D-888C-FC1511D750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20752" y="1988840"/>
            <a:ext cx="6550496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Klasik, çoktan seçmeli: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4-5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Vaka: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2-3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0-1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5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AF85121A-943B-4031-BDCB-56335228F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Zorluk Dereceleri</a:t>
            </a:r>
            <a:br>
              <a:rPr lang="tr-TR" altLang="tr-TR" b="1" dirty="0">
                <a:solidFill>
                  <a:srgbClr val="000099"/>
                </a:solidFill>
                <a:latin typeface="+mn-lt"/>
              </a:rPr>
            </a:br>
            <a:r>
              <a:rPr lang="tr-TR" altLang="tr-TR" sz="3600" b="1" dirty="0">
                <a:solidFill>
                  <a:srgbClr val="000099"/>
                </a:solidFill>
                <a:latin typeface="+mn-lt"/>
              </a:rPr>
              <a:t>(Her 10 Soruda)</a:t>
            </a:r>
            <a:endParaRPr lang="tr-TR" alt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0B37270-23F4-47BC-AD1F-92385F8ED1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Çok zor: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 (5/5)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 (4/5)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Kabul edilebilir (orta):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4-5 soru (3/5)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Kolay: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2-3 soru (2/5)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Çok kolay: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(1/5)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CC42B525-4AE8-4383-85AD-657EC2DC7D1B}"/>
              </a:ext>
            </a:extLst>
          </p:cNvPr>
          <p:cNvGrpSpPr>
            <a:grpSpLocks/>
          </p:cNvGrpSpPr>
          <p:nvPr/>
        </p:nvGrpSpPr>
        <p:grpSpPr bwMode="auto">
          <a:xfrm>
            <a:off x="2025888" y="2192592"/>
            <a:ext cx="6949946" cy="1295400"/>
            <a:chOff x="685800" y="2160596"/>
            <a:chExt cx="6950222" cy="1296144"/>
          </a:xfrm>
        </p:grpSpPr>
        <p:sp>
          <p:nvSpPr>
            <p:cNvPr id="2" name="Yuvarlatılmış Dikdörtgen 1">
              <a:extLst>
                <a:ext uri="{FF2B5EF4-FFF2-40B4-BE49-F238E27FC236}">
                  <a16:creationId xmlns:a16="http://schemas.microsoft.com/office/drawing/2014/main" id="{11FB7549-41B0-4E98-893D-C67F2A99E5EE}"/>
                </a:ext>
              </a:extLst>
            </p:cNvPr>
            <p:cNvSpPr/>
            <p:nvPr/>
          </p:nvSpPr>
          <p:spPr>
            <a:xfrm>
              <a:off x="685800" y="2160596"/>
              <a:ext cx="4534080" cy="1296144"/>
            </a:xfrm>
            <a:prstGeom prst="roundRect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90579A41-FD50-4A3B-BF68-39109DC66355}"/>
                </a:ext>
              </a:extLst>
            </p:cNvPr>
            <p:cNvSpPr txBox="1"/>
            <p:nvPr/>
          </p:nvSpPr>
          <p:spPr>
            <a:xfrm>
              <a:off x="5219880" y="2442618"/>
              <a:ext cx="2416142" cy="646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3600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≤%20 (%15)</a:t>
              </a:r>
              <a:endParaRPr lang="tr-TR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9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2E07390-5C6B-4B0D-9DCC-C4268A7D4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Zorluk Dereceleri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3448606-7392-4F20-9640-F24E22671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342188" cy="4114800"/>
          </a:xfrm>
        </p:spPr>
        <p:txBody>
          <a:bodyPr/>
          <a:lstStyle/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yüksek not alan %27’de doğru yanıt sayısı + En düşük not alan %27’de doğru yanıt sayısı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p:             					               X 100            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iki gruptaki toplam öğrenci sayısı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tr-TR" altLang="tr-TR" sz="9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81 ve üstü	: Çok kolay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61-80	: Kolay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41-60	: Ortalama (Kabul edilebilir)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21-40	: Zor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ve altı	: Çok zor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830DD668-EAA9-4A7F-9BB1-F03BF0A8FB1B}"/>
              </a:ext>
            </a:extLst>
          </p:cNvPr>
          <p:cNvCxnSpPr/>
          <p:nvPr/>
        </p:nvCxnSpPr>
        <p:spPr>
          <a:xfrm>
            <a:off x="2711624" y="3140968"/>
            <a:ext cx="5832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9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22775E5C-4A55-4368-AEAC-2BFA790C2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690689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Amaç: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Ölçmek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/elemek/seçmek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Kandırmaca yok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(muz kabuğu!)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Güvenilir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kaynak (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textbook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prestijli rehber) bilgisi</a:t>
            </a:r>
            <a:endParaRPr lang="tr-TR" alt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UÇEP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paralelinde,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KEYPS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 verilen bilgiyi sorgulamalı 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Soruya uygun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 kalıbı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kullanılmalı</a:t>
            </a:r>
          </a:p>
        </p:txBody>
      </p:sp>
    </p:spTree>
    <p:extLst>
      <p:ext uri="{BB962C8B-B14F-4D97-AF65-F5344CB8AC3E}">
        <p14:creationId xmlns:p14="http://schemas.microsoft.com/office/powerpoint/2010/main" val="389446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E7186-6196-4AC8-B410-B29818E2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Zorluk Derecesi Örneği-1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AFF68D-FF1E-40E0-8B51-23BA9270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1762472"/>
            <a:ext cx="8207375" cy="4114800"/>
          </a:xfrm>
        </p:spPr>
        <p:txBody>
          <a:bodyPr/>
          <a:lstStyle/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 sayısı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  <a:p>
            <a:pPr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          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100</a:t>
            </a:r>
          </a:p>
          <a:p>
            <a:pPr marL="0" indent="0">
              <a:buNone/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61,1 (61-80, kolay soru)</a:t>
            </a:r>
          </a:p>
          <a:p>
            <a:pPr marL="0" indent="0">
              <a:buNone/>
              <a:defRPr/>
            </a:pP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71A26F7-4CB4-4FCD-94E8-57D6B8757460}"/>
              </a:ext>
            </a:extLst>
          </p:cNvPr>
          <p:cNvSpPr/>
          <p:nvPr/>
        </p:nvSpPr>
        <p:spPr>
          <a:xfrm>
            <a:off x="4928820" y="3856246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21+12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4FD5D42-652E-4EE4-BC54-C282F32E5C04}"/>
              </a:ext>
            </a:extLst>
          </p:cNvPr>
          <p:cNvSpPr/>
          <p:nvPr/>
        </p:nvSpPr>
        <p:spPr>
          <a:xfrm>
            <a:off x="5239802" y="430342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E7186-6196-4AC8-B410-B29818E2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Zorluk Derecesi Örneği-2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AFF68D-FF1E-40E0-8B51-23BA9270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1762472"/>
            <a:ext cx="8207375" cy="4114800"/>
          </a:xfrm>
        </p:spPr>
        <p:txBody>
          <a:bodyPr/>
          <a:lstStyle/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 sayısı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        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100</a:t>
            </a:r>
          </a:p>
          <a:p>
            <a:pPr marL="0" indent="0">
              <a:buNone/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33,3 (21-40, zor soru)</a:t>
            </a: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71A26F7-4CB4-4FCD-94E8-57D6B8757460}"/>
              </a:ext>
            </a:extLst>
          </p:cNvPr>
          <p:cNvSpPr/>
          <p:nvPr/>
        </p:nvSpPr>
        <p:spPr>
          <a:xfrm>
            <a:off x="4928820" y="3856246"/>
            <a:ext cx="101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14+4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4FD5D42-652E-4EE4-BC54-C282F32E5C04}"/>
              </a:ext>
            </a:extLst>
          </p:cNvPr>
          <p:cNvSpPr/>
          <p:nvPr/>
        </p:nvSpPr>
        <p:spPr>
          <a:xfrm>
            <a:off x="5239802" y="430342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1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28E695D-FE76-4150-9418-2C02B2757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 err="1">
                <a:solidFill>
                  <a:srgbClr val="000099"/>
                </a:solidFill>
                <a:latin typeface="+mn-lt"/>
              </a:rPr>
              <a:t>Ayırıcılık</a:t>
            </a: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 İndeksi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5A9223F-B0B7-46F6-A194-460E6549DC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78496"/>
            <a:ext cx="7772400" cy="4114800"/>
          </a:xfrm>
        </p:spPr>
        <p:txBody>
          <a:bodyPr/>
          <a:lstStyle/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yüksek not alan %27’de doğru yanıt sayısı - En düşük not alan %27’de doğru yanıt sayısı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p:             					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veya alt gruptan birindeki öğrenci sayısı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tr-TR" altLang="tr-TR" sz="400" b="1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800" b="1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İndeksi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0,40 ve üstü	: Mükemmel soru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0,30-0,39	: İyi soru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0,20-0,29	: Gözden geçirilmesi gerekir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0,19 ve altı	: Kötü soru 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9F2A8E55-116A-4CD6-B3B0-4DD3F44E3E0A}"/>
              </a:ext>
            </a:extLst>
          </p:cNvPr>
          <p:cNvCxnSpPr/>
          <p:nvPr/>
        </p:nvCxnSpPr>
        <p:spPr>
          <a:xfrm>
            <a:off x="2657476" y="3198669"/>
            <a:ext cx="5832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2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39F106-2D96-4A7E-AA61-0F999B5E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26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 b="1" dirty="0" err="1">
                <a:solidFill>
                  <a:srgbClr val="000099"/>
                </a:solidFill>
                <a:latin typeface="+mn-lt"/>
              </a:rPr>
              <a:t>Ayırıcılık</a:t>
            </a:r>
            <a:r>
              <a:rPr lang="tr-TR" b="1" dirty="0">
                <a:solidFill>
                  <a:srgbClr val="000099"/>
                </a:solidFill>
                <a:latin typeface="+mn-lt"/>
              </a:rPr>
              <a:t> İndeksi Örneği-1</a:t>
            </a:r>
            <a:br>
              <a:rPr lang="tr-TR" b="1" dirty="0">
                <a:solidFill>
                  <a:srgbClr val="000099"/>
                </a:solidFill>
                <a:effectLst/>
                <a:latin typeface="+mn-lt"/>
                <a:cs typeface="Calibri" panose="020F0502020204030204" pitchFamily="34" charset="0"/>
              </a:rPr>
            </a:br>
            <a:endParaRPr 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145778-4461-4F7A-B1BA-A93DF723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2122512"/>
            <a:ext cx="8207375" cy="4114800"/>
          </a:xfrm>
        </p:spPr>
        <p:txBody>
          <a:bodyPr/>
          <a:lstStyle/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			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  <a:p>
            <a:pPr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	</a:t>
            </a:r>
            <a:endParaRPr 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0,33 (0,30-0,39, iyi soru)</a:t>
            </a:r>
          </a:p>
          <a:p>
            <a:pPr marL="0" indent="0">
              <a:buNone/>
              <a:defRPr/>
            </a:pP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6EDE765-CD10-4F34-BE8F-ED9A8F529B81}"/>
              </a:ext>
            </a:extLst>
          </p:cNvPr>
          <p:cNvSpPr/>
          <p:nvPr/>
        </p:nvSpPr>
        <p:spPr>
          <a:xfrm>
            <a:off x="5159896" y="4175660"/>
            <a:ext cx="1143262" cy="53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21-12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CE4AE35-1780-4F91-8DD7-363100DD6D2E}"/>
              </a:ext>
            </a:extLst>
          </p:cNvPr>
          <p:cNvSpPr/>
          <p:nvPr/>
        </p:nvSpPr>
        <p:spPr>
          <a:xfrm>
            <a:off x="5303913" y="4581128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AE926F-30C5-4C61-B91E-7A47FC6A7244}"/>
              </a:ext>
            </a:extLst>
          </p:cNvPr>
          <p:cNvSpPr txBox="1"/>
          <p:nvPr/>
        </p:nvSpPr>
        <p:spPr>
          <a:xfrm>
            <a:off x="2200935" y="1330425"/>
            <a:ext cx="777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Zorluk derecesi: 61,1 (61-80, kolay soru)</a:t>
            </a:r>
            <a:endParaRPr lang="tr-TR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5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39F106-2D96-4A7E-AA61-0F999B5E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26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 b="1" dirty="0" err="1">
                <a:solidFill>
                  <a:srgbClr val="000099"/>
                </a:solidFill>
                <a:latin typeface="+mn-lt"/>
              </a:rPr>
              <a:t>Ayırıcılık</a:t>
            </a:r>
            <a:r>
              <a:rPr lang="tr-TR" b="1" dirty="0">
                <a:solidFill>
                  <a:srgbClr val="000099"/>
                </a:solidFill>
                <a:latin typeface="+mn-lt"/>
              </a:rPr>
              <a:t> İndeksi Örneği-2</a:t>
            </a:r>
            <a:br>
              <a:rPr lang="tr-TR" b="1" dirty="0">
                <a:solidFill>
                  <a:srgbClr val="000099"/>
                </a:solidFill>
                <a:effectLst/>
                <a:latin typeface="+mn-lt"/>
                <a:cs typeface="Calibri" panose="020F0502020204030204" pitchFamily="34" charset="0"/>
              </a:rPr>
            </a:br>
            <a:endParaRPr 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145778-4461-4F7A-B1BA-A93DF723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2122512"/>
            <a:ext cx="8207375" cy="4114800"/>
          </a:xfrm>
        </p:spPr>
        <p:txBody>
          <a:bodyPr/>
          <a:lstStyle/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			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	</a:t>
            </a:r>
            <a:endParaRPr 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0,37 (0,30-0,39, iyi soru)</a:t>
            </a:r>
          </a:p>
          <a:p>
            <a:pPr marL="0" indent="0">
              <a:buNone/>
              <a:defRPr/>
            </a:pP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6EDE765-CD10-4F34-BE8F-ED9A8F529B81}"/>
              </a:ext>
            </a:extLst>
          </p:cNvPr>
          <p:cNvSpPr/>
          <p:nvPr/>
        </p:nvSpPr>
        <p:spPr>
          <a:xfrm>
            <a:off x="5117384" y="4175660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14-4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CE4AE35-1780-4F91-8DD7-363100DD6D2E}"/>
              </a:ext>
            </a:extLst>
          </p:cNvPr>
          <p:cNvSpPr/>
          <p:nvPr/>
        </p:nvSpPr>
        <p:spPr>
          <a:xfrm>
            <a:off x="5261401" y="4581128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AE926F-30C5-4C61-B91E-7A47FC6A7244}"/>
              </a:ext>
            </a:extLst>
          </p:cNvPr>
          <p:cNvSpPr txBox="1"/>
          <p:nvPr/>
        </p:nvSpPr>
        <p:spPr>
          <a:xfrm>
            <a:off x="1989812" y="1327761"/>
            <a:ext cx="777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Zorluk derecesi: 33,3 (21-40, zor soru)</a:t>
            </a:r>
          </a:p>
        </p:txBody>
      </p:sp>
    </p:spTree>
    <p:extLst>
      <p:ext uri="{BB962C8B-B14F-4D97-AF65-F5344CB8AC3E}">
        <p14:creationId xmlns:p14="http://schemas.microsoft.com/office/powerpoint/2010/main" val="4275401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0B140BC-C0E9-404D-A804-6A1A0F78FC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Sorunun Kalitesi</a:t>
            </a:r>
          </a:p>
        </p:txBody>
      </p:sp>
    </p:spTree>
    <p:extLst>
      <p:ext uri="{BB962C8B-B14F-4D97-AF65-F5344CB8AC3E}">
        <p14:creationId xmlns:p14="http://schemas.microsoft.com/office/powerpoint/2010/main" val="99616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1789CADB-D764-4175-AA0E-1877E6B6C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Kaliteli Soru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316870F-08DA-4040-9C78-B9EB51431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1544" y="1752600"/>
            <a:ext cx="9362256" cy="4114800"/>
          </a:xfrm>
        </p:spPr>
        <p:txBody>
          <a:bodyPr/>
          <a:lstStyle/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Verilerin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sıralı, yeterli ve net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Bilinmesi gerekeni (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KEYPS’te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soruyor olması 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seçeneğin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bilgiye (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textbook’a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dayanması 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Diğer seçeneklerin de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elenebilmesi 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okuyuşta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anlaşılması</a:t>
            </a:r>
          </a:p>
        </p:txBody>
      </p:sp>
    </p:spTree>
    <p:extLst>
      <p:ext uri="{BB962C8B-B14F-4D97-AF65-F5344CB8AC3E}">
        <p14:creationId xmlns:p14="http://schemas.microsoft.com/office/powerpoint/2010/main" val="414136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E2F3869-0C7C-404F-AB7A-8E20E5E08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Kalitesini Bozanlar</a:t>
            </a:r>
          </a:p>
        </p:txBody>
      </p:sp>
    </p:spTree>
    <p:extLst>
      <p:ext uri="{BB962C8B-B14F-4D97-AF65-F5344CB8AC3E}">
        <p14:creationId xmlns:p14="http://schemas.microsoft.com/office/powerpoint/2010/main" val="2590901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7A9FD64-25B6-4985-8077-02AC4D87D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Kaliteyi Bozanlar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43F6B94-4A5E-4108-8116-258334BEEA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7225" y="1556792"/>
            <a:ext cx="7197551" cy="4114800"/>
          </a:xfrm>
        </p:spPr>
        <p:txBody>
          <a:bodyPr/>
          <a:lstStyle/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Türkçe yetersizliği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Vurgu eksikliği</a:t>
            </a: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Kalıp yanlışı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Düzey farkı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Düzlem farkı 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Verilerin yetersiz olması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Seçeneklerin ayırt edici (net) olmaması</a:t>
            </a:r>
          </a:p>
        </p:txBody>
      </p:sp>
    </p:spTree>
    <p:extLst>
      <p:ext uri="{BB962C8B-B14F-4D97-AF65-F5344CB8AC3E}">
        <p14:creationId xmlns:p14="http://schemas.microsoft.com/office/powerpoint/2010/main" val="4038310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207A5546-6537-49CF-AE55-54CE8B514E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4668" y="2133600"/>
            <a:ext cx="8062664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Kaliteyi Bozma Örnekleri</a:t>
            </a:r>
          </a:p>
        </p:txBody>
      </p:sp>
    </p:spTree>
    <p:extLst>
      <p:ext uri="{BB962C8B-B14F-4D97-AF65-F5344CB8AC3E}">
        <p14:creationId xmlns:p14="http://schemas.microsoft.com/office/powerpoint/2010/main" val="379469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752600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Öğrenim hedefine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(eğitim düzeyine)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uygun </a:t>
            </a:r>
          </a:p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 cümlesinden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sorulduğu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anlaşılmalı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tabLst>
                <a:tab pos="449263" algn="l"/>
              </a:tabLst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(Seçenekler kapatılınca ne sorulduğu anlaşılsın)</a:t>
            </a:r>
          </a:p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Direkt/karşılaştırma/yorum/analiz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serbest</a:t>
            </a:r>
            <a:endParaRPr lang="tr-TR" alt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Akademik dil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kurallarına uyulmalı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6F6D71-CDC5-40E1-9C16-13B7BB8E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</p:spTree>
    <p:extLst>
      <p:ext uri="{BB962C8B-B14F-4D97-AF65-F5344CB8AC3E}">
        <p14:creationId xmlns:p14="http://schemas.microsoft.com/office/powerpoint/2010/main" val="2714982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9A990BA-39EA-4AE9-9680-D59F352E70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Türkçe Yanlışları</a:t>
            </a:r>
          </a:p>
        </p:txBody>
      </p:sp>
    </p:spTree>
    <p:extLst>
      <p:ext uri="{BB962C8B-B14F-4D97-AF65-F5344CB8AC3E}">
        <p14:creationId xmlns:p14="http://schemas.microsoft.com/office/powerpoint/2010/main" val="4209977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D8BE221-D221-470B-8600-A93441794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A7930D35-D12E-43EA-9758-88FF14648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834480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İnfluenza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virüsü hangisiyle bulaşır?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influenza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virüsünün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bulaş yoludur? </a:t>
            </a:r>
          </a:p>
        </p:txBody>
      </p:sp>
    </p:spTree>
    <p:extLst>
      <p:ext uri="{BB962C8B-B14F-4D97-AF65-F5344CB8AC3E}">
        <p14:creationId xmlns:p14="http://schemas.microsoft.com/office/powerpoint/2010/main" val="1823306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D8BE221-D221-470B-8600-A93441794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A7930D35-D12E-43EA-9758-88FF14648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844824"/>
            <a:ext cx="9144000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Zarflı olan hangisidir?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virüslerden hangisi zarflıdır? </a:t>
            </a:r>
          </a:p>
        </p:txBody>
      </p:sp>
    </p:spTree>
    <p:extLst>
      <p:ext uri="{BB962C8B-B14F-4D97-AF65-F5344CB8AC3E}">
        <p14:creationId xmlns:p14="http://schemas.microsoft.com/office/powerpoint/2010/main" val="317131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BF538BDD-33FE-4D18-BCEA-370D4B4F9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1930" y="2033084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 verilen seçeneklerden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hangisi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kranyal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sinir değildir?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hangisi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kranyal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sinir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02D2786-6337-4500-9147-1C116D5B9719}"/>
              </a:ext>
            </a:extLst>
          </p:cNvPr>
          <p:cNvSpPr/>
          <p:nvPr/>
        </p:nvSpPr>
        <p:spPr>
          <a:xfrm>
            <a:off x="6485536" y="2206596"/>
            <a:ext cx="2651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seçeneklerden</a:t>
            </a:r>
            <a:endParaRPr lang="tr-T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5C3BF-B5EE-4704-B665-6164E2E0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Yanlışları-3</a:t>
            </a:r>
          </a:p>
        </p:txBody>
      </p:sp>
    </p:spTree>
    <p:extLst>
      <p:ext uri="{BB962C8B-B14F-4D97-AF65-F5344CB8AC3E}">
        <p14:creationId xmlns:p14="http://schemas.microsoft.com/office/powerpoint/2010/main" val="25636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D0DB118F-3B22-4E1A-9319-CC525A81B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037488"/>
            <a:ext cx="9286800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Şıklardan hangisinde yan zincirinde amino grubu içeren amino asit vardır?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 zincirinde amino grubu içeren amino asit aşağıdakilerden hangisidir?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188561-A0B7-42EA-BB25-2D8B82E06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Yanlışları-4</a:t>
            </a:r>
          </a:p>
        </p:txBody>
      </p:sp>
    </p:spTree>
    <p:extLst>
      <p:ext uri="{BB962C8B-B14F-4D97-AF65-F5344CB8AC3E}">
        <p14:creationId xmlns:p14="http://schemas.microsoft.com/office/powerpoint/2010/main" val="134154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98A3DE2A-9711-4949-A456-B8367B7FC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358808" cy="4114800"/>
          </a:xfrm>
        </p:spPr>
        <p:txBody>
          <a:bodyPr/>
          <a:lstStyle/>
          <a:p>
            <a:pPr marL="441325" indent="-441325"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GİS’te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pankreatik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kolesteril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ester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hidrolaz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FA2</a:t>
            </a:r>
            <a:r>
              <a:rPr lang="tr-TR" altLang="tr-TR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enzimlerinin etki ettiği lipitlerin hidrolizi ile aşağıdaki ürünlerden hangisi oluşmaz?</a:t>
            </a:r>
          </a:p>
          <a:p>
            <a:pPr marL="441325" indent="-441325"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Gastointestinal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sistemde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pankreatik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kolesteril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ester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hidrolaz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fosfolipaz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A2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enzimlerinin etki ettiği lipitlerin hidrolizi ile aşağıdaki ürünlerden hangisi oluşmaz?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3B62021-3538-4F1C-ADFC-2EF42AA3F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Yanlışları-5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D5516E96-62BB-4FC2-8B00-C3CE51AA7E72}"/>
              </a:ext>
            </a:extLst>
          </p:cNvPr>
          <p:cNvGrpSpPr/>
          <p:nvPr/>
        </p:nvGrpSpPr>
        <p:grpSpPr>
          <a:xfrm>
            <a:off x="-108520" y="-99392"/>
            <a:ext cx="12397208" cy="7029400"/>
            <a:chOff x="-108520" y="-99392"/>
            <a:chExt cx="12397208" cy="7029400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2F6A5AD-8DD7-4F4F-9DCA-5C71496EC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92EED9C-D53E-4787-8026-E3A93AD418A6}"/>
                </a:ext>
              </a:extLst>
            </p:cNvPr>
            <p:cNvSpPr/>
            <p:nvPr/>
          </p:nvSpPr>
          <p:spPr bwMode="auto">
            <a:xfrm>
              <a:off x="1919536" y="1320469"/>
              <a:ext cx="8050602" cy="4339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Soru kökü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ve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seçeneklerde</a:t>
              </a: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tr-TR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</a:rPr>
                <a:t>asla</a:t>
              </a:r>
              <a:endParaRPr lang="tr-T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</a:endParaRP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kısaltma kullanılamaz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9344A3E5-2047-443A-8D6F-8EF2ECF5B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2272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GER’den</a:t>
            </a:r>
            <a:r>
              <a:rPr lang="tr-TR" alt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sitoplazmaya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salınmasını sağlayan ikincil haberci molekül hangisidir? 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granüllü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endoplazmik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retikulumdan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sitoplazmaya 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kalsiyum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salınmasını sağlayan ikincil haberci moleküldür?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D417FD5-29BE-49B0-B5C6-2F0B5EFE1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Yanlışları-6</a:t>
            </a: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B2506092-6280-49C9-B7EE-6F9C83BCDEA3}"/>
              </a:ext>
            </a:extLst>
          </p:cNvPr>
          <p:cNvGrpSpPr/>
          <p:nvPr/>
        </p:nvGrpSpPr>
        <p:grpSpPr>
          <a:xfrm>
            <a:off x="0" y="0"/>
            <a:ext cx="12397208" cy="7029400"/>
            <a:chOff x="-108520" y="-99392"/>
            <a:chExt cx="12397208" cy="7029400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4CB8D50-B302-481D-AC97-28946812B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95742E77-4F11-4B57-A042-2B4BA8363136}"/>
                </a:ext>
              </a:extLst>
            </p:cNvPr>
            <p:cNvSpPr/>
            <p:nvPr/>
          </p:nvSpPr>
          <p:spPr bwMode="auto">
            <a:xfrm>
              <a:off x="1919536" y="1320469"/>
              <a:ext cx="8050602" cy="4339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Soru kökü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ve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seçeneklerde</a:t>
              </a: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tr-TR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</a:rPr>
                <a:t>asla</a:t>
              </a:r>
              <a:endParaRPr lang="tr-T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</a:endParaRP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kısaltma kullanılamaz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6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9344A3E5-2047-443A-8D6F-8EF2ECF5B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r-TR" sz="3200" b="1" dirty="0">
                <a:solidFill>
                  <a:srgbClr val="FF0000"/>
                </a:solidFill>
              </a:rPr>
              <a:t>Bu tarzda sorun yok:</a:t>
            </a:r>
            <a:endParaRPr lang="tr-TR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2000" dirty="0">
                <a:solidFill>
                  <a:srgbClr val="CC0066"/>
                </a:solidFill>
              </a:rPr>
              <a:t>“Doğal </a:t>
            </a:r>
            <a:r>
              <a:rPr lang="tr-TR" sz="2000" dirty="0" err="1">
                <a:solidFill>
                  <a:srgbClr val="CC0066"/>
                </a:solidFill>
              </a:rPr>
              <a:t>immünite</a:t>
            </a:r>
            <a:r>
              <a:rPr lang="tr-TR" sz="2000" dirty="0">
                <a:solidFill>
                  <a:srgbClr val="CC0066"/>
                </a:solidFill>
              </a:rPr>
              <a:t> aşamasında patojenle ilk karşılaşan </a:t>
            </a:r>
            <a:r>
              <a:rPr lang="tr-TR" sz="2000" dirty="0" err="1">
                <a:solidFill>
                  <a:srgbClr val="CC0066"/>
                </a:solidFill>
              </a:rPr>
              <a:t>makrofajların</a:t>
            </a:r>
            <a:r>
              <a:rPr lang="tr-TR" sz="2000" dirty="0">
                <a:solidFill>
                  <a:srgbClr val="CC0066"/>
                </a:solidFill>
              </a:rPr>
              <a:t> doğal katil (NK) hücreleri uyarmakta kullandıkları ve NK hücrelerin bu uyarı sonucunda çevresel </a:t>
            </a:r>
            <a:r>
              <a:rPr lang="tr-TR" sz="2000" dirty="0" err="1">
                <a:solidFill>
                  <a:srgbClr val="CC0066"/>
                </a:solidFill>
              </a:rPr>
              <a:t>makrofajları</a:t>
            </a:r>
            <a:r>
              <a:rPr lang="tr-TR" sz="2000" dirty="0">
                <a:solidFill>
                  <a:srgbClr val="CC0066"/>
                </a:solidFill>
              </a:rPr>
              <a:t> aktive etmek üzere sentezledikleri </a:t>
            </a:r>
            <a:r>
              <a:rPr lang="tr-TR" sz="2000" dirty="0" err="1">
                <a:solidFill>
                  <a:srgbClr val="CC0066"/>
                </a:solidFill>
              </a:rPr>
              <a:t>sitokinler</a:t>
            </a:r>
            <a:r>
              <a:rPr lang="tr-TR" sz="2000" dirty="0">
                <a:solidFill>
                  <a:srgbClr val="CC0066"/>
                </a:solidFill>
              </a:rPr>
              <a:t>” </a:t>
            </a:r>
            <a:r>
              <a:rPr lang="tr-TR" sz="2000" b="1" dirty="0">
                <a:solidFill>
                  <a:srgbClr val="CC0066"/>
                </a:solidFill>
              </a:rPr>
              <a:t>aşağıdaki eşleştirmelerden hangisinde </a:t>
            </a:r>
            <a:r>
              <a:rPr lang="tr-TR" sz="2000" b="1" u="sng" dirty="0">
                <a:solidFill>
                  <a:srgbClr val="CC0066"/>
                </a:solidFill>
              </a:rPr>
              <a:t>sırasıyla</a:t>
            </a:r>
            <a:r>
              <a:rPr lang="tr-TR" sz="2000" b="1" dirty="0">
                <a:solidFill>
                  <a:srgbClr val="CC0066"/>
                </a:solidFill>
              </a:rPr>
              <a:t> verilmiştir ?</a:t>
            </a:r>
            <a:endParaRPr lang="tr-TR" sz="2000" dirty="0">
              <a:solidFill>
                <a:srgbClr val="CC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2000" b="1" dirty="0">
                <a:solidFill>
                  <a:srgbClr val="CC0066"/>
                </a:solidFill>
              </a:rPr>
              <a:t>(TNF:</a:t>
            </a:r>
            <a:r>
              <a:rPr lang="tr-TR" sz="2000" dirty="0">
                <a:solidFill>
                  <a:srgbClr val="CC0066"/>
                </a:solidFill>
              </a:rPr>
              <a:t> Tümör </a:t>
            </a:r>
            <a:r>
              <a:rPr lang="tr-TR" sz="2000" dirty="0" err="1">
                <a:solidFill>
                  <a:srgbClr val="CC0066"/>
                </a:solidFill>
              </a:rPr>
              <a:t>nekrozis</a:t>
            </a:r>
            <a:r>
              <a:rPr lang="tr-TR" sz="2000" dirty="0">
                <a:solidFill>
                  <a:srgbClr val="CC0066"/>
                </a:solidFill>
              </a:rPr>
              <a:t> faktör, </a:t>
            </a:r>
            <a:r>
              <a:rPr lang="tr-TR" sz="2000" b="1" dirty="0">
                <a:solidFill>
                  <a:srgbClr val="CC0066"/>
                </a:solidFill>
              </a:rPr>
              <a:t>IL:</a:t>
            </a:r>
            <a:r>
              <a:rPr lang="tr-TR" sz="2000" dirty="0">
                <a:solidFill>
                  <a:srgbClr val="CC0066"/>
                </a:solidFill>
              </a:rPr>
              <a:t> </a:t>
            </a:r>
            <a:r>
              <a:rPr lang="tr-TR" sz="2000" dirty="0" err="1">
                <a:solidFill>
                  <a:srgbClr val="CC0066"/>
                </a:solidFill>
              </a:rPr>
              <a:t>İnterlökin</a:t>
            </a:r>
            <a:r>
              <a:rPr lang="tr-TR" sz="2000" dirty="0">
                <a:solidFill>
                  <a:srgbClr val="CC0066"/>
                </a:solidFill>
              </a:rPr>
              <a:t>, </a:t>
            </a:r>
            <a:r>
              <a:rPr lang="tr-TR" sz="2000" b="1" dirty="0">
                <a:solidFill>
                  <a:srgbClr val="CC0066"/>
                </a:solidFill>
              </a:rPr>
              <a:t>TGF:</a:t>
            </a:r>
            <a:r>
              <a:rPr lang="tr-TR" sz="2000" dirty="0">
                <a:solidFill>
                  <a:srgbClr val="CC0066"/>
                </a:solidFill>
              </a:rPr>
              <a:t> </a:t>
            </a:r>
            <a:r>
              <a:rPr lang="tr-TR" sz="2000" dirty="0" err="1">
                <a:solidFill>
                  <a:srgbClr val="CC0066"/>
                </a:solidFill>
              </a:rPr>
              <a:t>Transforme</a:t>
            </a:r>
            <a:r>
              <a:rPr lang="tr-TR" sz="2000" dirty="0">
                <a:solidFill>
                  <a:srgbClr val="CC0066"/>
                </a:solidFill>
              </a:rPr>
              <a:t> edici büyüme faktörü, </a:t>
            </a:r>
            <a:r>
              <a:rPr lang="tr-TR" sz="2000" b="1" dirty="0">
                <a:solidFill>
                  <a:srgbClr val="CC0066"/>
                </a:solidFill>
              </a:rPr>
              <a:t>IFN:</a:t>
            </a:r>
            <a:r>
              <a:rPr lang="tr-TR" sz="2000" dirty="0">
                <a:solidFill>
                  <a:srgbClr val="CC0066"/>
                </a:solidFill>
              </a:rPr>
              <a:t> İnterferon</a:t>
            </a:r>
            <a:r>
              <a:rPr lang="tr-TR" sz="2000" b="1" dirty="0">
                <a:solidFill>
                  <a:srgbClr val="CC0066"/>
                </a:solidFill>
              </a:rPr>
              <a:t>)</a:t>
            </a:r>
          </a:p>
          <a:p>
            <a:pPr marL="457200" indent="-457200">
              <a:spcBef>
                <a:spcPts val="0"/>
              </a:spcBef>
              <a:buAutoNum type="alphaUcParenR"/>
            </a:pPr>
            <a:r>
              <a:rPr lang="tr-TR" sz="2400" dirty="0"/>
              <a:t>TNF-alfa – IL-3</a:t>
            </a:r>
          </a:p>
          <a:p>
            <a:pPr marL="457200" indent="-457200">
              <a:spcBef>
                <a:spcPts val="0"/>
              </a:spcBef>
              <a:buAutoNum type="alphaUcParenR"/>
            </a:pP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IL-12 – TGF-beta</a:t>
            </a:r>
          </a:p>
          <a:p>
            <a:pPr marL="457200" indent="-457200">
              <a:spcBef>
                <a:spcPts val="0"/>
              </a:spcBef>
              <a:buAutoNum type="alphaUcParenR"/>
            </a:pPr>
            <a:r>
              <a:rPr lang="tr-TR" sz="2400" dirty="0"/>
              <a:t>IL-1 beta – TNF-alfa</a:t>
            </a:r>
          </a:p>
          <a:p>
            <a:pPr marL="457200" indent="-457200">
              <a:spcBef>
                <a:spcPts val="0"/>
              </a:spcBef>
              <a:buAutoNum type="alphaUcParenR"/>
            </a:pPr>
            <a:r>
              <a:rPr lang="tr-TR" sz="2400" dirty="0"/>
              <a:t>IL-12 – IFN-gamma</a:t>
            </a:r>
          </a:p>
          <a:p>
            <a:pPr marL="457200" indent="-457200">
              <a:spcBef>
                <a:spcPts val="0"/>
              </a:spcBef>
              <a:buAutoNum type="alphaUcParenR"/>
            </a:pPr>
            <a:r>
              <a:rPr lang="tr-TR" sz="2400" dirty="0"/>
              <a:t>IFN-gamma – IL-4</a:t>
            </a: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lphaUcParenR"/>
            </a:pPr>
            <a:endParaRPr lang="tr-TR" altLang="tr-TR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D417FD5-29BE-49B0-B5C6-2F0B5EFE1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Yanlışları-6</a:t>
            </a:r>
          </a:p>
        </p:txBody>
      </p:sp>
    </p:spTree>
    <p:extLst>
      <p:ext uri="{BB962C8B-B14F-4D97-AF65-F5344CB8AC3E}">
        <p14:creationId xmlns:p14="http://schemas.microsoft.com/office/powerpoint/2010/main" val="1563789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25137E98-B2E8-490E-BB68-933D3DB4D1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8350696" cy="4114800"/>
          </a:xfrm>
        </p:spPr>
        <p:txBody>
          <a:bodyPr/>
          <a:lstStyle/>
          <a:p>
            <a:pPr marL="441325" indent="-441325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yaşında karın ağrısı ile gelen bir hastanın yapılan muayenesinde ………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bulunmuştur.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Hastanın ……… tetkikinde ………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bildiriliyor. 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tr-TR" altLang="tr-TR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Tanınız nedir</a:t>
            </a: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41325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Kırk iki yaşındaki 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erkek karın ağrısı ile başvuruyor. M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uayenesinde ……… </a:t>
            </a:r>
            <a:r>
              <a:rPr lang="tr-TR" altLang="tr-TR" sz="280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belirleniyor.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……… tetkikinde ……… </a:t>
            </a:r>
            <a:r>
              <a:rPr lang="tr-TR" altLang="tr-TR" sz="280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bulunuyor. </a:t>
            </a:r>
          </a:p>
          <a:p>
            <a:pPr marL="44132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 hastada </a:t>
            </a:r>
            <a:r>
              <a:rPr lang="tr-TR" altLang="tr-TR" sz="2800" b="1" u="sng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tanı aşağıdakilerden hangisidir?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20E0028-8260-43C1-A14C-227FC6787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Yanlışları-7</a:t>
            </a:r>
          </a:p>
        </p:txBody>
      </p:sp>
    </p:spTree>
    <p:extLst>
      <p:ext uri="{BB962C8B-B14F-4D97-AF65-F5344CB8AC3E}">
        <p14:creationId xmlns:p14="http://schemas.microsoft.com/office/powerpoint/2010/main" val="275621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064ABB80-70DB-456E-BACA-21F060810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2800" b="1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HBV’nün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…………………………………………? 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Hepatit B virüsü (HBV)’nün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……............. ………………………………………. </a:t>
            </a:r>
            <a:r>
              <a:rPr lang="tr-TR" altLang="tr-TR" sz="2800" b="1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HBV’nin</a:t>
            </a: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……………………………?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D2FC4F7-FBE2-42FA-8F50-57034668B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Yanlışları-8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8DBD428A-CBAC-4F09-B641-83DB63E1601B}"/>
              </a:ext>
            </a:extLst>
          </p:cNvPr>
          <p:cNvGrpSpPr/>
          <p:nvPr/>
        </p:nvGrpSpPr>
        <p:grpSpPr>
          <a:xfrm>
            <a:off x="-108520" y="-99392"/>
            <a:ext cx="12397208" cy="7029400"/>
            <a:chOff x="-108520" y="-99392"/>
            <a:chExt cx="12397208" cy="7029400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41A51EBD-281E-4068-9F2E-0E2C13A9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9D4D6382-C5FD-40F3-A643-C771878113CF}"/>
                </a:ext>
              </a:extLst>
            </p:cNvPr>
            <p:cNvSpPr/>
            <p:nvPr/>
          </p:nvSpPr>
          <p:spPr bwMode="auto">
            <a:xfrm>
              <a:off x="1400163" y="1320469"/>
              <a:ext cx="9089347" cy="4537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tr-TR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Türkçe Kuralı-1: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Parantez sonrasına gelen ek: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Açık yazılıma göre yazılır.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….. </a:t>
              </a: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luteinizan</a:t>
              </a: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 hormon (LH)’un ….</a:t>
              </a: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0126CBCC-9D29-424D-933C-572C44A62914}"/>
              </a:ext>
            </a:extLst>
          </p:cNvPr>
          <p:cNvGrpSpPr/>
          <p:nvPr/>
        </p:nvGrpSpPr>
        <p:grpSpPr>
          <a:xfrm>
            <a:off x="-96688" y="-99392"/>
            <a:ext cx="12397208" cy="7029400"/>
            <a:chOff x="-108520" y="-99392"/>
            <a:chExt cx="12397208" cy="702940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6924F8FD-CC65-42C6-A687-8048313F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4D4E159F-B85D-4417-8BB0-366CA0940E02}"/>
                </a:ext>
              </a:extLst>
            </p:cNvPr>
            <p:cNvSpPr/>
            <p:nvPr/>
          </p:nvSpPr>
          <p:spPr bwMode="auto">
            <a:xfrm>
              <a:off x="1635804" y="1320469"/>
              <a:ext cx="8618065" cy="4324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tr-TR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Türkçe Kuralı-2: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Büyük harfli kısaltmaya ek: </a:t>
              </a:r>
            </a:p>
            <a:p>
              <a:pPr algn="ctr">
                <a:defRPr/>
              </a:pP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HBV’nün</a:t>
              </a: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 değil, H(e)B(e)V(e)’</a:t>
              </a: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nin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Küçük harfli kısaltmaya ek:</a:t>
              </a:r>
            </a:p>
            <a:p>
              <a:pPr algn="ctr">
                <a:defRPr/>
              </a:pP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mg’nin</a:t>
              </a: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 değil, mg (miligram)’</a:t>
              </a: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ın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7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752600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Doğru"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soran sorular çoğunlukta olmalı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kadar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"yanlış"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sorarsan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kadar zor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olur</a:t>
            </a:r>
          </a:p>
          <a:p>
            <a:pPr marL="722313" lvl="1" indent="-2794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olmayan seçenekler daha kolay elenir.</a:t>
            </a:r>
          </a:p>
          <a:p>
            <a:pPr marL="722313" lvl="1" indent="-2794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 soruluyorsa ancak "bütün konuyu bilen" cevaplar.</a:t>
            </a:r>
            <a:endParaRPr lang="tr-TR" altLang="tr-TR" sz="3200" b="1" dirty="0">
              <a:solidFill>
                <a:srgbClr val="0000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az veri ne çok (gereksiz) veri; yeterince veri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6F6D71-CDC5-40E1-9C16-13B7BB8E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</p:spTree>
    <p:extLst>
      <p:ext uri="{BB962C8B-B14F-4D97-AF65-F5344CB8AC3E}">
        <p14:creationId xmlns:p14="http://schemas.microsoft.com/office/powerpoint/2010/main" val="1873289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DBD066-9ACE-4109-B785-F8172713E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Yanlışları-9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4B2CBEC-FC59-40D5-8C9C-585D7D6825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lösemi tanısı konulan çocuklarda, çocuktaki lösemi tipinin karşısında belirtilen hangi klinik özellik ile beraber olması beklenmez?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"lösemi tipi ve birlikte görülebilen klinik özellik"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eşleştirmelerinden hangisi </a:t>
            </a: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BDAAB14B-76E1-46B2-AED3-7F5D5FA166A2}"/>
              </a:ext>
            </a:extLst>
          </p:cNvPr>
          <p:cNvGrpSpPr/>
          <p:nvPr/>
        </p:nvGrpSpPr>
        <p:grpSpPr>
          <a:xfrm>
            <a:off x="-311980" y="-243408"/>
            <a:ext cx="13033448" cy="7344816"/>
            <a:chOff x="5257292" y="-171400"/>
            <a:chExt cx="13033448" cy="7344816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C1816CC5-46B8-4432-AD64-9B15BF95B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292" y="-171400"/>
              <a:ext cx="13033448" cy="73448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6000"/>
                  </a:scheme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Resim 1">
              <a:extLst>
                <a:ext uri="{FF2B5EF4-FFF2-40B4-BE49-F238E27FC236}">
                  <a16:creationId xmlns:a16="http://schemas.microsoft.com/office/drawing/2014/main" id="{15E1B0C3-8914-41A4-9C6B-7E81F3B2F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9740" y="367103"/>
              <a:ext cx="4968551" cy="619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5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75C7A380-A49D-4444-8546-9A7649E2A089}"/>
              </a:ext>
            </a:extLst>
          </p:cNvPr>
          <p:cNvSpPr/>
          <p:nvPr/>
        </p:nvSpPr>
        <p:spPr>
          <a:xfrm>
            <a:off x="-240704" y="-171400"/>
            <a:ext cx="12601400" cy="7272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898EF5-1A50-4226-98E0-12FD034FB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Yanlışları-10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0EA712E-5CEB-4F7A-B855-D49C8A8C35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Özel isimlere saygı: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golgide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Golgi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cihazında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stafilokokkus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endParaRPr lang="tr-TR" altLang="tr-TR" sz="28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henlenin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Henle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kıvrımının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skene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bezleri/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Skene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bezleri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bartholin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glandı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Bartholin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glandı</a:t>
            </a:r>
            <a:endParaRPr lang="tr-TR" altLang="tr-TR" sz="28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41293B-4036-4472-A4C0-1C8C0AC5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79" y="2141965"/>
            <a:ext cx="8266984" cy="272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52D9653-FE6B-4F94-8741-A719437E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2806700"/>
            <a:ext cx="8963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289A048-871F-44CD-A566-AC5BDBCD9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04" y="2141965"/>
            <a:ext cx="5542384" cy="27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D795EBE-9BDC-4E4A-A783-B2064D475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4" y="2227215"/>
            <a:ext cx="11385763" cy="257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B2756D5-52C1-4481-85A2-855173F14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8BBBB7D-17A6-4033-A296-66957419C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0827" y="159285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3600" b="1" dirty="0"/>
              <a:t>Temel Türkçe yanlışları:</a:t>
            </a:r>
          </a:p>
          <a:p>
            <a:pPr marL="841375" lvl="1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direk </a:t>
            </a:r>
            <a:r>
              <a:rPr lang="tr-TR" altLang="tr-TR" sz="3200" b="1" dirty="0" err="1">
                <a:solidFill>
                  <a:srgbClr val="C00000"/>
                </a:solidFill>
              </a:rPr>
              <a:t>bilirubin</a:t>
            </a:r>
            <a:r>
              <a:rPr lang="tr-TR" altLang="tr-TR" sz="3200" b="1" dirty="0">
                <a:solidFill>
                  <a:srgbClr val="C00000"/>
                </a:solidFill>
              </a:rPr>
              <a:t>/direk</a:t>
            </a:r>
            <a:r>
              <a:rPr lang="tr-TR" altLang="tr-TR" sz="3200" b="1" dirty="0">
                <a:solidFill>
                  <a:srgbClr val="000099"/>
                </a:solidFill>
              </a:rPr>
              <a:t>t</a:t>
            </a:r>
            <a:r>
              <a:rPr lang="tr-TR" altLang="tr-TR" sz="3200" b="1" dirty="0">
                <a:solidFill>
                  <a:srgbClr val="C00000"/>
                </a:solidFill>
              </a:rPr>
              <a:t> </a:t>
            </a:r>
            <a:r>
              <a:rPr lang="tr-TR" altLang="tr-TR" sz="3200" b="1" dirty="0" err="1">
                <a:solidFill>
                  <a:srgbClr val="C00000"/>
                </a:solidFill>
              </a:rPr>
              <a:t>bilirubin</a:t>
            </a:r>
            <a:endParaRPr lang="tr-TR" altLang="tr-TR" sz="3200" b="1" dirty="0">
              <a:solidFill>
                <a:srgbClr val="C00000"/>
              </a:solidFill>
            </a:endParaRPr>
          </a:p>
          <a:p>
            <a:pPr marL="841375" lvl="1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albumin</a:t>
            </a:r>
            <a:r>
              <a:rPr lang="tr-TR" altLang="tr-TR" sz="3200" b="1" dirty="0">
                <a:solidFill>
                  <a:srgbClr val="C00000"/>
                </a:solidFill>
              </a:rPr>
              <a:t>/alb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min</a:t>
            </a:r>
          </a:p>
          <a:p>
            <a:pPr marL="841375" lvl="1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globulin</a:t>
            </a:r>
            <a:r>
              <a:rPr lang="tr-TR" altLang="tr-TR" sz="3200" b="1" dirty="0">
                <a:solidFill>
                  <a:srgbClr val="C00000"/>
                </a:solidFill>
              </a:rPr>
              <a:t>/glob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lin</a:t>
            </a:r>
          </a:p>
          <a:p>
            <a:pPr marL="841375" lvl="1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immun</a:t>
            </a:r>
            <a:r>
              <a:rPr lang="tr-TR" altLang="tr-TR" sz="3200" b="1" dirty="0">
                <a:solidFill>
                  <a:srgbClr val="C00000"/>
                </a:solidFill>
              </a:rPr>
              <a:t>/imm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n</a:t>
            </a:r>
          </a:p>
          <a:p>
            <a:pPr marL="841375" lvl="1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virus</a:t>
            </a:r>
            <a:r>
              <a:rPr lang="tr-TR" altLang="tr-TR" sz="3200" b="1" dirty="0">
                <a:solidFill>
                  <a:srgbClr val="C00000"/>
                </a:solidFill>
              </a:rPr>
              <a:t>/vir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s</a:t>
            </a:r>
          </a:p>
          <a:p>
            <a:pPr marL="841375" lvl="1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oksid</a:t>
            </a:r>
            <a:r>
              <a:rPr lang="tr-TR" altLang="tr-TR" sz="3200" b="1" dirty="0">
                <a:solidFill>
                  <a:srgbClr val="C00000"/>
                </a:solidFill>
              </a:rPr>
              <a:t>/oksi</a:t>
            </a:r>
            <a:r>
              <a:rPr lang="tr-TR" altLang="tr-TR" sz="3200" b="1" dirty="0">
                <a:solidFill>
                  <a:srgbClr val="000099"/>
                </a:solidFill>
              </a:rPr>
              <a:t>t</a:t>
            </a:r>
            <a:endParaRPr lang="tr-TR" altLang="tr-TR" sz="3200" b="1" dirty="0">
              <a:solidFill>
                <a:srgbClr val="C0000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EBDC2EB7-1891-4BE8-9A04-E2EA84589FA2}"/>
              </a:ext>
            </a:extLst>
          </p:cNvPr>
          <p:cNvGrpSpPr/>
          <p:nvPr/>
        </p:nvGrpSpPr>
        <p:grpSpPr>
          <a:xfrm>
            <a:off x="-415658" y="-1323528"/>
            <a:ext cx="12895348" cy="8674671"/>
            <a:chOff x="-2445822" y="1320469"/>
            <a:chExt cx="12895348" cy="8674671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BAE0173-B265-4843-A012-4D13198CF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45822" y="2302982"/>
              <a:ext cx="12895348" cy="7692158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C7D31219-382C-4110-B2C1-288D93733232}"/>
                </a:ext>
              </a:extLst>
            </p:cNvPr>
            <p:cNvSpPr/>
            <p:nvPr/>
          </p:nvSpPr>
          <p:spPr bwMode="auto">
            <a:xfrm>
              <a:off x="5852471" y="1320469"/>
              <a:ext cx="184731" cy="9825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87317DAF-8787-4572-A35E-D01B330E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5" y="1446725"/>
            <a:ext cx="7915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8386293-E223-4A98-8FA2-E09C3EAB9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59" y="277242"/>
            <a:ext cx="77724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5EBDB55-1351-4574-BAFB-55DDFE71A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83" y="568594"/>
            <a:ext cx="6391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759263F-7CA4-4053-9C67-E086CC6F8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03" y="528582"/>
            <a:ext cx="6310313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B7F7442-1934-4685-9845-32E135C180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425" r="68900" b="19986"/>
          <a:stretch/>
        </p:blipFill>
        <p:spPr>
          <a:xfrm>
            <a:off x="2827702" y="449288"/>
            <a:ext cx="6310313" cy="611330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D6D753B-C729-492E-AD45-3EEC94B139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450" r="70081" b="23213"/>
          <a:stretch/>
        </p:blipFill>
        <p:spPr>
          <a:xfrm>
            <a:off x="2607134" y="344930"/>
            <a:ext cx="6751447" cy="651307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7A2515C-F8B3-4F6E-9BDF-0197A693B3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586" r="67128" b="26889"/>
          <a:stretch/>
        </p:blipFill>
        <p:spPr>
          <a:xfrm>
            <a:off x="2233320" y="339354"/>
            <a:ext cx="7256200" cy="651864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1A82B2D-F5CF-4C28-99CC-4FFFECB822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44" t="18551" r="57087" b="30040"/>
          <a:stretch/>
        </p:blipFill>
        <p:spPr>
          <a:xfrm>
            <a:off x="2330702" y="72008"/>
            <a:ext cx="7367579" cy="67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03C2ED6-0BB6-42ED-851E-993626A7B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E40AF3E-5898-4BAB-8245-BEE192BB2A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4933" y="1844229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 Türkçe yanlışları: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miyokard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/miyokar</a:t>
            </a: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dı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endokard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endokar</a:t>
            </a:r>
            <a:r>
              <a:rPr lang="tr-TR" altLang="tr-TR" sz="2800" b="1" dirty="0" err="1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dı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lipid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/lipi</a:t>
            </a: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asid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/asi</a:t>
            </a: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</a:t>
            </a: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  <a:r>
              <a:rPr lang="tr-TR" altLang="tr-T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endParaRPr lang="tr-TR" altLang="tr-TR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altLang="tr-TR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8BE4F4B3-A145-46A0-9C01-01DF00EC5806}"/>
              </a:ext>
            </a:extLst>
          </p:cNvPr>
          <p:cNvGrpSpPr/>
          <p:nvPr/>
        </p:nvGrpSpPr>
        <p:grpSpPr>
          <a:xfrm>
            <a:off x="-113559" y="-1295181"/>
            <a:ext cx="12397208" cy="8674671"/>
            <a:chOff x="-2196752" y="1320469"/>
            <a:chExt cx="12397208" cy="8674671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55DEDDD7-CEC0-4973-8897-3A422D0B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96752" y="2544785"/>
              <a:ext cx="12397208" cy="7450355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5F7D8CEC-0BBD-45AA-BF64-2F7F3B6A558C}"/>
                </a:ext>
              </a:extLst>
            </p:cNvPr>
            <p:cNvSpPr/>
            <p:nvPr/>
          </p:nvSpPr>
          <p:spPr bwMode="auto">
            <a:xfrm>
              <a:off x="5852471" y="1320469"/>
              <a:ext cx="184731" cy="9825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A8AE03C6-2C0D-4F5D-B6B6-C6E8678B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915713"/>
            <a:ext cx="81248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48883E8-91E1-4CC6-8DCE-B30514DA4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31" y="116632"/>
            <a:ext cx="8126412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5407A92-DC02-4974-B1FD-7FAB1E289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>
            <a:fillRect/>
          </a:stretch>
        </p:blipFill>
        <p:spPr bwMode="auto">
          <a:xfrm>
            <a:off x="1974431" y="908720"/>
            <a:ext cx="8088312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EEE8726-55D2-406B-B384-041569206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90" y="453727"/>
            <a:ext cx="80454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8EA3F1F-39C9-495F-A855-50825B6D13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88" t="24641" r="58148" b="24779"/>
          <a:stretch/>
        </p:blipFill>
        <p:spPr>
          <a:xfrm>
            <a:off x="4168179" y="2270696"/>
            <a:ext cx="4043396" cy="346709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66748A0-1959-4DA4-9C75-2507615487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21636" r="61996" b="19755"/>
          <a:stretch/>
        </p:blipFill>
        <p:spPr>
          <a:xfrm>
            <a:off x="4479110" y="2070713"/>
            <a:ext cx="3795236" cy="401738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385E0D3-2A49-4ABB-A464-30BA21DE5B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57" t="22686" r="65236" b="38445"/>
          <a:stretch/>
        </p:blipFill>
        <p:spPr>
          <a:xfrm>
            <a:off x="3752084" y="1950549"/>
            <a:ext cx="4661794" cy="39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9A990BA-39EA-4AE9-9680-D59F352E70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Vurgu Eksiklikleri</a:t>
            </a:r>
          </a:p>
        </p:txBody>
      </p:sp>
    </p:spTree>
    <p:extLst>
      <p:ext uri="{BB962C8B-B14F-4D97-AF65-F5344CB8AC3E}">
        <p14:creationId xmlns:p14="http://schemas.microsoft.com/office/powerpoint/2010/main" val="2213897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B53D93-6371-443F-8A15-88A8D9AD1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618427D-1672-424A-BAB6-F520454A84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Olumsuz soru takıları: 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yapmaz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beklenmez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sentezlenmez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079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4280529-E4B5-4E41-93E7-9E9AA4B8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E7E4370-CAD8-42DD-96DE-AA92B81C6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1715666"/>
            <a:ext cx="8854752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"En" kelimesi geçen yönlendirmeler: 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önemli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az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sık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157557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E2BA73-9866-4162-9E66-62D5164CD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Kelimeler-3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373CDCC-0E6D-4DFC-84AE-444B58E71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68" y="1921346"/>
            <a:ext cx="7989888" cy="4114800"/>
          </a:xfrm>
        </p:spPr>
        <p:txBody>
          <a:bodyPr/>
          <a:lstStyle/>
          <a:p>
            <a:pPr marL="533400" indent="-5334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Cevabı etkileyen vurgular: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ilk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öncelikle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yalnızca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acil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67112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626C116-514A-4AB5-BA56-FDA64F79A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Kelimeler-4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872044A-5EEF-4A5F-809F-70BF9C297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Kesinlik belirten ifadeler:</a:t>
            </a:r>
          </a:p>
          <a:p>
            <a:pPr marL="971550" lvl="1" indent="-4381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kesin/kesinlikle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971550" lvl="1" indent="-4381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mutlaka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971550" lvl="1" indent="-4381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042989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BFEE33A3-E29D-4C55-A690-8B132D58C6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Kalıbı Yanlışları</a:t>
            </a:r>
          </a:p>
        </p:txBody>
      </p:sp>
    </p:spTree>
    <p:extLst>
      <p:ext uri="{BB962C8B-B14F-4D97-AF65-F5344CB8AC3E}">
        <p14:creationId xmlns:p14="http://schemas.microsoft.com/office/powerpoint/2010/main" val="327893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752600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Seçenekler aynı düzlemde, eşit uzunlukta olmalıdır.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 bulaş yolu ya veri ya rakam ya tanı yöntemi ya tedavi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Yamalı bohça (yarısı doğru yarısı yanlış bilgili) olmamalı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Çeldirici varsa doğru cevaba çok yaklaşık olmamalı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Veriler sıralı olmalı (önce yaş, cinsiyet, şikayet, </a:t>
            </a:r>
            <a:r>
              <a:rPr lang="tr-TR" altLang="tr-TR" sz="24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vital</a:t>
            </a: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fonksiyonlar vb.)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 doldurmak için saçma sapan veri içermemeli</a:t>
            </a:r>
            <a:endParaRPr lang="tr-TR" altLang="tr-TR" sz="28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6F6D71-CDC5-40E1-9C16-13B7BB8E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</p:spTree>
    <p:extLst>
      <p:ext uri="{BB962C8B-B14F-4D97-AF65-F5344CB8AC3E}">
        <p14:creationId xmlns:p14="http://schemas.microsoft.com/office/powerpoint/2010/main" val="2901081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F424E8A-0AB7-447B-8FC9-9DABDEE1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26CDCD5-99E3-45CB-8C9A-9CFD33989F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8926760" cy="4114800"/>
          </a:xfrm>
        </p:spPr>
        <p:txBody>
          <a:bodyPr/>
          <a:lstStyle/>
          <a:p>
            <a:pPr marL="441325" indent="-441325" eaLnBrk="1" hangingPunct="1">
              <a:lnSpc>
                <a:spcPct val="2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Sorun: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cevap dışında üç bilgi var</a:t>
            </a:r>
          </a:p>
          <a:p>
            <a:pPr marL="441325" indent="-441325" eaLnBrk="1" hangingPunct="1">
              <a:lnSpc>
                <a:spcPct val="2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Dördüncüye saçma bir seçenek koymak</a:t>
            </a:r>
            <a:endParaRPr lang="tr-TR" altLang="tr-TR" sz="32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2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 </a:t>
            </a:r>
          </a:p>
        </p:txBody>
      </p:sp>
    </p:spTree>
    <p:extLst>
      <p:ext uri="{BB962C8B-B14F-4D97-AF65-F5344CB8AC3E}">
        <p14:creationId xmlns:p14="http://schemas.microsoft.com/office/powerpoint/2010/main" val="1414812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6272D78-A81F-4339-853A-229356E10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8C3B55EE-CAA0-4019-BF38-EDF043949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71267"/>
            <a:ext cx="9144000" cy="4114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altLang="tr-TR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Babesiyoz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için aşağıdakilerden hangisi </a:t>
            </a:r>
            <a:r>
              <a:rPr lang="tr-TR" altLang="tr-TR" sz="32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Etkeni bir </a:t>
            </a:r>
            <a:r>
              <a:rPr lang="tr-TR" alt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protozoondur</a:t>
            </a: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Kenelerle bulaşır.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Hepatit en sık görülen patolojidir.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Anemiye neden olur.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Kırsal bölgelerde sık karşılaşılan bir enfeksiyondur.</a:t>
            </a:r>
          </a:p>
        </p:txBody>
      </p:sp>
    </p:spTree>
    <p:extLst>
      <p:ext uri="{BB962C8B-B14F-4D97-AF65-F5344CB8AC3E}">
        <p14:creationId xmlns:p14="http://schemas.microsoft.com/office/powerpoint/2010/main" val="2378465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A0B84BF-FF79-4822-A2A0-8937E02FD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B09FFC-B918-4AFD-9CAF-E5D0FF8F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027907"/>
            <a:ext cx="9289032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tr-TR" altLang="tr-T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Etkeni bir </a:t>
            </a:r>
            <a:r>
              <a:rPr lang="tr-TR" altLang="tr-TR" sz="3200" b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protozoondur</a:t>
            </a: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Kenelerle bulaşır.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Hepatit en sık görülen patolojidir.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Anemiye neden olur.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Babesiyoz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için yukarıdakilerden hangisi/hangileri doğrudur?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 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III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II ve IV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</p:txBody>
      </p:sp>
    </p:spTree>
    <p:extLst>
      <p:ext uri="{BB962C8B-B14F-4D97-AF65-F5344CB8AC3E}">
        <p14:creationId xmlns:p14="http://schemas.microsoft.com/office/powerpoint/2010/main" val="3446938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541909D-910A-49DD-BB35-AA5A82317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F94DB15-33AF-4A7E-9DE0-A5740598A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574832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600" b="1" dirty="0">
                <a:solidFill>
                  <a:srgbClr val="CC0066"/>
                </a:solidFill>
              </a:rPr>
              <a:t>Yanlış: </a:t>
            </a:r>
            <a:r>
              <a:rPr lang="tr-TR" altLang="tr-TR" sz="3600" b="1" dirty="0"/>
              <a:t>Formatlı soru "… aşağıdakilerden"</a:t>
            </a:r>
            <a:endParaRPr lang="tr-TR" altLang="tr-TR" sz="3600" b="1" dirty="0">
              <a:solidFill>
                <a:srgbClr val="FF0000"/>
              </a:solidFill>
            </a:endParaRP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600" b="1" dirty="0">
                <a:solidFill>
                  <a:srgbClr val="C00000"/>
                </a:solidFill>
              </a:rPr>
              <a:t>Doğru: </a:t>
            </a:r>
            <a:r>
              <a:rPr lang="tr-TR" altLang="tr-TR" sz="3600" b="1" dirty="0"/>
              <a:t>Formatlı soru "… yukarıdakilerden"</a:t>
            </a:r>
          </a:p>
        </p:txBody>
      </p:sp>
    </p:spTree>
    <p:extLst>
      <p:ext uri="{BB962C8B-B14F-4D97-AF65-F5344CB8AC3E}">
        <p14:creationId xmlns:p14="http://schemas.microsoft.com/office/powerpoint/2010/main" val="1419992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31A0E48-48E1-49A5-A921-FF8D2E58C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Yanlışları-2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3A2EC3FC-3496-41D1-BF24-25739A521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484784"/>
            <a:ext cx="7989888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14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</a:t>
            </a: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</a:t>
            </a:r>
            <a:r>
              <a:rPr lang="tr-TR" altLang="tr-TR" sz="1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hangisi ……………………….………….? 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tr-TR" altLang="tr-TR" sz="18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14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</a:t>
            </a: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yukarıdakilerden 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hangisi/hangileri…………………?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</p:txBody>
      </p:sp>
    </p:spTree>
    <p:extLst>
      <p:ext uri="{BB962C8B-B14F-4D97-AF65-F5344CB8AC3E}">
        <p14:creationId xmlns:p14="http://schemas.microsoft.com/office/powerpoint/2010/main" val="3825078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CC762F-0331-41BB-B93B-64C58F942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Yanlışları-3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AF6CDAA-1125-43A2-BB14-6CFA330503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negatif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bilgi sormak</a:t>
            </a:r>
            <a:endParaRPr lang="tr-TR" altLang="tr-TR" sz="32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daima pozitif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</p:txBody>
      </p:sp>
    </p:spTree>
    <p:extLst>
      <p:ext uri="{BB962C8B-B14F-4D97-AF65-F5344CB8AC3E}">
        <p14:creationId xmlns:p14="http://schemas.microsoft.com/office/powerpoint/2010/main" val="2716178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B6FF759-3C99-4C82-B82D-427B6A51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Yanlışları-3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5449F7C-550A-483B-A95C-2D71DFEC9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28775"/>
            <a:ext cx="7989888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14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yukarıdakilerden hangisi/hangileri </a:t>
            </a:r>
            <a:r>
              <a:rPr lang="tr-TR" altLang="tr-TR" sz="24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tr-TR" altLang="tr-TR" sz="18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tr-TR" altLang="tr-TR" sz="1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</a:t>
            </a:r>
            <a:r>
              <a:rPr lang="tr-TR" altLang="tr-TR" sz="1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yukarıdakilerden </a:t>
            </a:r>
            <a:r>
              <a:rPr lang="tr-TR" altLang="tr-TR" sz="1400" b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hangileridir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</p:txBody>
      </p:sp>
    </p:spTree>
    <p:extLst>
      <p:ext uri="{BB962C8B-B14F-4D97-AF65-F5344CB8AC3E}">
        <p14:creationId xmlns:p14="http://schemas.microsoft.com/office/powerpoint/2010/main" val="2955312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0226586-6B1C-4F23-9329-DAE4D514B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Yanlışları-4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06D1304-DDD1-4D73-861F-89B2A1262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144000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ifade hatası</a:t>
            </a:r>
            <a:endParaRPr lang="tr-TR" altLang="tr-TR" sz="32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tek öncül cevabı yoksa yalnızca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"hangileri"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varsa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"hangisi/hangileri"</a:t>
            </a:r>
          </a:p>
        </p:txBody>
      </p:sp>
    </p:spTree>
    <p:extLst>
      <p:ext uri="{BB962C8B-B14F-4D97-AF65-F5344CB8AC3E}">
        <p14:creationId xmlns:p14="http://schemas.microsoft.com/office/powerpoint/2010/main" val="4029790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A34CE6-D8C8-4849-A833-28B044956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Yanlışları-4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41A7158-5ED9-4BC5-BA86-C5D4012BAF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28775"/>
            <a:ext cx="7989888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endParaRPr lang="tr-TR" altLang="tr-TR" sz="1400" dirty="0">
              <a:solidFill>
                <a:srgbClr val="000099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/>
              <a:t>………………………………………………………………. yukarıdakilerden </a:t>
            </a:r>
            <a:r>
              <a:rPr lang="tr-TR" altLang="tr-TR" sz="1400" b="1" dirty="0">
                <a:solidFill>
                  <a:srgbClr val="CC0066"/>
                </a:solidFill>
              </a:rPr>
              <a:t>hangisi/</a:t>
            </a:r>
            <a:r>
              <a:rPr lang="tr-TR" altLang="tr-TR" sz="1400" b="1" dirty="0"/>
              <a:t>hangileridir? 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 ve IV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I, II ve III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III ve IV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tr-TR" altLang="tr-TR" sz="18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1800" dirty="0">
                <a:solidFill>
                  <a:srgbClr val="000099"/>
                </a:solidFill>
              </a:rPr>
              <a:t>:</a:t>
            </a:r>
            <a:r>
              <a:rPr lang="tr-TR" altLang="tr-TR" sz="1400" dirty="0">
                <a:solidFill>
                  <a:srgbClr val="000099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/>
              <a:t>………………………………………………………………. yukarıdakilerden </a:t>
            </a:r>
            <a:r>
              <a:rPr lang="tr-TR" altLang="tr-TR" sz="1400" b="1" dirty="0">
                <a:solidFill>
                  <a:srgbClr val="CC0066"/>
                </a:solidFill>
              </a:rPr>
              <a:t>hangisi/hangileridir</a:t>
            </a:r>
            <a:r>
              <a:rPr lang="tr-TR" altLang="tr-TR" sz="1400" b="1" dirty="0"/>
              <a:t>?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Yalnız 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 ve IV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III ve IV</a:t>
            </a:r>
          </a:p>
        </p:txBody>
      </p:sp>
    </p:spTree>
    <p:extLst>
      <p:ext uri="{BB962C8B-B14F-4D97-AF65-F5344CB8AC3E}">
        <p14:creationId xmlns:p14="http://schemas.microsoft.com/office/powerpoint/2010/main" val="4056951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EB42F9A-7972-4FF9-834E-653B214230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Düzey Yanlışları</a:t>
            </a:r>
          </a:p>
        </p:txBody>
      </p:sp>
    </p:spTree>
    <p:extLst>
      <p:ext uri="{BB962C8B-B14F-4D97-AF65-F5344CB8AC3E}">
        <p14:creationId xmlns:p14="http://schemas.microsoft.com/office/powerpoint/2010/main" val="159547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75394DC-2BCD-4091-9C94-7CDCFCD428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Kalıpları</a:t>
            </a:r>
          </a:p>
        </p:txBody>
      </p:sp>
    </p:spTree>
    <p:extLst>
      <p:ext uri="{BB962C8B-B14F-4D97-AF65-F5344CB8AC3E}">
        <p14:creationId xmlns:p14="http://schemas.microsoft.com/office/powerpoint/2010/main" val="2208262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94086-EB97-44F3-99D0-2C75B9D91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Düzey Yanlışı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BBEF824-FC7C-4E38-8FC5-B5A66979C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 (Dönem I sorusu): </a:t>
            </a:r>
            <a:r>
              <a:rPr lang="tr-TR" altLang="tr-TR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Enterik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ateşin </a:t>
            </a:r>
            <a:r>
              <a:rPr lang="tr-TR" altLang="tr-TR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sık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etkeni aşağıdakilerden hangisidir?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(Dönem I sorusu): 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Gram negatif bakterilerde </a:t>
            </a:r>
            <a:r>
              <a:rPr lang="tr-TR" altLang="tr-TR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endotoksik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aktiviteden sorumlu hücre duvarı yapısı aşağıdakilerden hangisidir?</a:t>
            </a:r>
          </a:p>
        </p:txBody>
      </p:sp>
    </p:spTree>
    <p:extLst>
      <p:ext uri="{BB962C8B-B14F-4D97-AF65-F5344CB8AC3E}">
        <p14:creationId xmlns:p14="http://schemas.microsoft.com/office/powerpoint/2010/main" val="4266083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10D9994-9EF3-45F7-B07C-190A32CB05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Düzlem Yanlışları</a:t>
            </a:r>
          </a:p>
        </p:txBody>
      </p:sp>
    </p:spTree>
    <p:extLst>
      <p:ext uri="{BB962C8B-B14F-4D97-AF65-F5344CB8AC3E}">
        <p14:creationId xmlns:p14="http://schemas.microsoft.com/office/powerpoint/2010/main" val="2464250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0A24155-429A-49BD-BE88-84D2EF030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Düzlem Yanlışı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710E185-4080-437B-A2A6-728A3DF72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4584" y="1628800"/>
            <a:ext cx="7989888" cy="4114800"/>
          </a:xfrm>
        </p:spPr>
        <p:txBody>
          <a:bodyPr/>
          <a:lstStyle/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Tifo için aşağıdakilerden hangisi doğrudur/</a:t>
            </a:r>
            <a:r>
              <a:rPr lang="tr-TR" altLang="tr-TR" sz="20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bulaş yolu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Tuttuğu bir organ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klinik belirti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tetkik sonucu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Tedavide kullanılan bir ilaç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Tifo için </a:t>
            </a:r>
            <a:r>
              <a:rPr lang="tr-TR" altLang="tr-TR" sz="20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bulaş yolu aşağıdakilerden hangisidir?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Solunum yolu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Fekal</a:t>
            </a: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-oral yol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Parenteral</a:t>
            </a: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yol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Cinsel temas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Sağlam cilt teması</a:t>
            </a:r>
            <a:endParaRPr lang="tr-TR" alt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522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F4867EA-FFF7-41AB-A9DE-5BA7A59D2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 Yetersizliği</a:t>
            </a:r>
          </a:p>
        </p:txBody>
      </p:sp>
    </p:spTree>
    <p:extLst>
      <p:ext uri="{BB962C8B-B14F-4D97-AF65-F5344CB8AC3E}">
        <p14:creationId xmlns:p14="http://schemas.microsoft.com/office/powerpoint/2010/main" val="20236033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C8F2C1F-6DC3-4B9D-B7C5-199734663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Veri Yetersizliği-1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C95F1A0-3FCF-4BB1-866F-9DA03AB380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vajina için yanlıştır? 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doğurganlık çağındaki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kadının vajinası için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5445D780-6FFB-4957-A410-695643D581FC}"/>
              </a:ext>
            </a:extLst>
          </p:cNvPr>
          <p:cNvGrpSpPr>
            <a:grpSpLocks/>
          </p:cNvGrpSpPr>
          <p:nvPr/>
        </p:nvGrpSpPr>
        <p:grpSpPr bwMode="auto">
          <a:xfrm>
            <a:off x="-312712" y="-355612"/>
            <a:ext cx="12817424" cy="7416824"/>
            <a:chOff x="0" y="0"/>
            <a:chExt cx="9144000" cy="6858000"/>
          </a:xfrm>
          <a:gradFill flip="none" rotWithShape="1">
            <a:gsLst>
              <a:gs pos="0">
                <a:srgbClr val="000099">
                  <a:shade val="30000"/>
                  <a:satMod val="115000"/>
                  <a:alpha val="27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BFF29902-7804-4BEB-AA3F-14DEF71DE30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0E0A6A32-2170-4064-B9C7-B54656BD5ADF}"/>
                </a:ext>
              </a:extLst>
            </p:cNvPr>
            <p:cNvSpPr/>
            <p:nvPr/>
          </p:nvSpPr>
          <p:spPr>
            <a:xfrm>
              <a:off x="2900534" y="949899"/>
              <a:ext cx="3342938" cy="49759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Hangi vajina?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Yenidoğan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Prepubertal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Doğurgan?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Menapoze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7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4C28949-FDB7-4F84-AA8D-8841BF791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Veri Yetersizliği-2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75462AF-4C63-4606-9A9F-AAF0618EB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35880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çiftlerden hangisi yanlıştır? 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</a:t>
            </a: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"enzim ve hız kısıtlayıcı basamağı </a:t>
            </a:r>
            <a:r>
              <a:rPr lang="tr-TR" alt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katalizleme</a:t>
            </a: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etkisinin bulunduğu reaksiyon"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eşleştirmelerinden hangisi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6EB1CCE4-836B-48F6-8ED6-E35C2613B44C}"/>
              </a:ext>
            </a:extLst>
          </p:cNvPr>
          <p:cNvGrpSpPr>
            <a:grpSpLocks/>
          </p:cNvGrpSpPr>
          <p:nvPr/>
        </p:nvGrpSpPr>
        <p:grpSpPr bwMode="auto">
          <a:xfrm>
            <a:off x="-312712" y="-279412"/>
            <a:ext cx="12817424" cy="7416824"/>
            <a:chOff x="0" y="0"/>
            <a:chExt cx="9144000" cy="6858000"/>
          </a:xfrm>
          <a:gradFill flip="none" rotWithShape="1">
            <a:gsLst>
              <a:gs pos="0">
                <a:srgbClr val="000099">
                  <a:shade val="30000"/>
                  <a:satMod val="115000"/>
                  <a:alpha val="27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26CA1624-F584-4AA5-B332-F526930910D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E2B6FA30-A392-4756-A5D4-6DBBFF38D3AE}"/>
                </a:ext>
              </a:extLst>
            </p:cNvPr>
            <p:cNvSpPr/>
            <p:nvPr/>
          </p:nvSpPr>
          <p:spPr>
            <a:xfrm>
              <a:off x="1514414" y="1131903"/>
              <a:ext cx="6115180" cy="455333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Hangi çift?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Pınar – Tarkan?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Hülya – Selim Soydan?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Melania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– Donald </a:t>
              </a: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Trump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4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Resim 2">
            <a:extLst>
              <a:ext uri="{FF2B5EF4-FFF2-40B4-BE49-F238E27FC236}">
                <a16:creationId xmlns:a16="http://schemas.microsoft.com/office/drawing/2014/main" id="{AFFED500-D9A4-4CDA-9A7B-2D799AA7C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31A1AB02-002D-451E-A33B-DBA10F72ABC6}"/>
              </a:ext>
            </a:extLst>
          </p:cNvPr>
          <p:cNvSpPr/>
          <p:nvPr/>
        </p:nvSpPr>
        <p:spPr>
          <a:xfrm>
            <a:off x="1168447" y="4437112"/>
            <a:ext cx="606069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49235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C80E1504-F60D-43A0-807D-BEE26AC8A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Geçerli Soru Çeşitleri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A757D51-2C4C-42C0-BECD-9DE85FCCE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556792"/>
            <a:ext cx="9358808" cy="4114800"/>
          </a:xfrm>
        </p:spPr>
        <p:txBody>
          <a:bodyPr/>
          <a:lstStyle/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Klasik, çoktan seçmeli (en çok kullanılan) soru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 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Vaka 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 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Sıralama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TUS, DUS ve 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YDUS’ta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yok (D/Y, doldurma)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defRPr/>
            </a:pP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0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D8D6C3B-15B5-428E-899C-8347CB9D5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Klasik Çoktan Seçmeli Soru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1F0C99B-F81D-4929-8D6D-26AE866AF3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1688497"/>
            <a:ext cx="7989888" cy="41148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lumbal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vertebraların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karakteristik özelliklerindendir?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corporis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uncinatus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Foramen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transversarium</a:t>
            </a: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mammillaris</a:t>
            </a: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Fovea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costalis</a:t>
            </a: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Incisura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jugularis</a:t>
            </a:r>
            <a:endParaRPr lang="tr-TR" alt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9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C1BD2DC0-D1A9-4C79-816D-896C3C966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Eşleştirme Sorusu-1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11648F0-E139-466D-B145-90AD62297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1762472"/>
            <a:ext cx="8784975" cy="41148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“bakteri ve </a:t>
            </a:r>
            <a:r>
              <a:rPr 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virülans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faktörü” eşlemelerinden hangisi </a:t>
            </a:r>
            <a:r>
              <a:rPr lang="tr-TR" sz="32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Panton-Valentine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toksini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Clostridium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botulinum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Ekzotoksin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Mycobacterium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Hücre duvar yapısı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Vibrio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cholerae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O:1 – Kapsül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Bordetella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pertussis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Filamentöz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hemaglütinin</a:t>
            </a:r>
            <a:endParaRPr lang="tr-TR" sz="200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30081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2496</Words>
  <Application>Microsoft Office PowerPoint</Application>
  <PresentationFormat>Geniş ekran</PresentationFormat>
  <Paragraphs>458</Paragraphs>
  <Slides>66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Edwardian Script ITC</vt:lpstr>
      <vt:lpstr>Forte</vt:lpstr>
      <vt:lpstr>Özel Tasarım</vt:lpstr>
      <vt:lpstr>PowerPoint Sunusu</vt:lpstr>
      <vt:lpstr>Ana Kurallar</vt:lpstr>
      <vt:lpstr>Ana Kurallar</vt:lpstr>
      <vt:lpstr>Ana Kurallar</vt:lpstr>
      <vt:lpstr>Ana Kurallar</vt:lpstr>
      <vt:lpstr>Soru Kalıpları</vt:lpstr>
      <vt:lpstr>Geçerli Soru Çeşitleri</vt:lpstr>
      <vt:lpstr>Klasik Çoktan Seçmeli Soru</vt:lpstr>
      <vt:lpstr>Eşleştirme Sorusu-1</vt:lpstr>
      <vt:lpstr>Eşleştirme Sorusu-2</vt:lpstr>
      <vt:lpstr>Formatlı Soru (Daima Olumlu Soru)</vt:lpstr>
      <vt:lpstr>Vaka Soru Şablonu</vt:lpstr>
      <vt:lpstr>Vaka Sorusu</vt:lpstr>
      <vt:lpstr>PowerPoint Sunusu</vt:lpstr>
      <vt:lpstr>PowerPoint Sunusu</vt:lpstr>
      <vt:lpstr>İdeal Ölçme/Değerlendirme Sınavı</vt:lpstr>
      <vt:lpstr>Soru Çeşitlerinin Dağılımı (Her 10 Soruda)</vt:lpstr>
      <vt:lpstr>Zorluk Dereceleri (Her 10 Soruda)</vt:lpstr>
      <vt:lpstr>Zorluk Dereceleri</vt:lpstr>
      <vt:lpstr>Zorluk Derecesi Örneği-1</vt:lpstr>
      <vt:lpstr>Zorluk Derecesi Örneği-2</vt:lpstr>
      <vt:lpstr>Ayırıcılık İndeksi</vt:lpstr>
      <vt:lpstr>Ayırıcılık İndeksi Örneği-1 </vt:lpstr>
      <vt:lpstr>Ayırıcılık İndeksi Örneği-2 </vt:lpstr>
      <vt:lpstr>Sorunun Kalitesi</vt:lpstr>
      <vt:lpstr>Kaliteli Soru</vt:lpstr>
      <vt:lpstr>Soru Kalitesini Bozanlar</vt:lpstr>
      <vt:lpstr>Kaliteyi Bozanlar</vt:lpstr>
      <vt:lpstr>Kaliteyi Bozma Örnekleri</vt:lpstr>
      <vt:lpstr>Türkçe Yanlışları</vt:lpstr>
      <vt:lpstr>Türkçe Yanlışları-1</vt:lpstr>
      <vt:lpstr>Türkçe Yanlışları-2</vt:lpstr>
      <vt:lpstr>Türkçe Yanlışları-3</vt:lpstr>
      <vt:lpstr>Türkçe Yanlışları-4</vt:lpstr>
      <vt:lpstr>Türkçe Yanlışları-5</vt:lpstr>
      <vt:lpstr>Türkçe Yanlışları-6</vt:lpstr>
      <vt:lpstr>Türkçe Yanlışları-6</vt:lpstr>
      <vt:lpstr>Türkçe Yanlışları-7</vt:lpstr>
      <vt:lpstr>Türkçe Yanlışları-8</vt:lpstr>
      <vt:lpstr>Türkçe Yanlışları-9</vt:lpstr>
      <vt:lpstr>Türkçe Yanlışları-10</vt:lpstr>
      <vt:lpstr>Türkçe Yanlışları-11</vt:lpstr>
      <vt:lpstr>Türkçe Yanlışları-12</vt:lpstr>
      <vt:lpstr>Vurgu Eksiklikleri</vt:lpstr>
      <vt:lpstr>Altı Çizilecek Kelimeler-1</vt:lpstr>
      <vt:lpstr>Altı Çizilecek Kelimeler-2</vt:lpstr>
      <vt:lpstr>Altı Çizilecek Kelimeler-3</vt:lpstr>
      <vt:lpstr>Altı Çizilecek Kelimeler-4</vt:lpstr>
      <vt:lpstr>Soru Kalıbı Yanlışları</vt:lpstr>
      <vt:lpstr>Soru Kalıbı Yanlışları-1</vt:lpstr>
      <vt:lpstr>Soru Kalıbı Yanlışları-1</vt:lpstr>
      <vt:lpstr>Soru Kalıbı Yanlışları-1</vt:lpstr>
      <vt:lpstr>Soru Kalıbı Yanlışları-2</vt:lpstr>
      <vt:lpstr>Soru Kalıbı Yanlışları-2 </vt:lpstr>
      <vt:lpstr>Soru Kalıbı Yanlışları-3</vt:lpstr>
      <vt:lpstr>Soru Kalıbı Yanlışları-3 </vt:lpstr>
      <vt:lpstr>Soru Kalıbı Yanlışları-4</vt:lpstr>
      <vt:lpstr>Soru Kalıbı Yanlışları-4 </vt:lpstr>
      <vt:lpstr>Düzey Yanlışları</vt:lpstr>
      <vt:lpstr>Düzey Yanlışı </vt:lpstr>
      <vt:lpstr>Düzlem Yanlışları</vt:lpstr>
      <vt:lpstr>Düzlem Yanlışı </vt:lpstr>
      <vt:lpstr>Veri Yetersizliği</vt:lpstr>
      <vt:lpstr>Veri Yetersizliği-1</vt:lpstr>
      <vt:lpstr>Veri Yetersizliği-2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.</dc:creator>
  <cp:lastModifiedBy>Volkan Özgüven</cp:lastModifiedBy>
  <cp:revision>240</cp:revision>
  <dcterms:created xsi:type="dcterms:W3CDTF">2005-07-04T09:07:04Z</dcterms:created>
  <dcterms:modified xsi:type="dcterms:W3CDTF">2020-12-25T08:07:57Z</dcterms:modified>
</cp:coreProperties>
</file>