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media/image3.jpg" ContentType="image/jpg"/>
  <Override PartName="/ppt/media/image4.jpg" ContentType="image/jp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73" r:id="rId3"/>
    <p:sldId id="258" r:id="rId4"/>
    <p:sldId id="297" r:id="rId5"/>
    <p:sldId id="261" r:id="rId6"/>
    <p:sldId id="292" r:id="rId7"/>
    <p:sldId id="296" r:id="rId8"/>
    <p:sldId id="275" r:id="rId9"/>
    <p:sldId id="301" r:id="rId10"/>
    <p:sldId id="295" r:id="rId11"/>
    <p:sldId id="462" r:id="rId12"/>
    <p:sldId id="463" r:id="rId13"/>
    <p:sldId id="459" r:id="rId14"/>
    <p:sldId id="461" r:id="rId15"/>
    <p:sldId id="464" r:id="rId16"/>
    <p:sldId id="465" r:id="rId17"/>
    <p:sldId id="468" r:id="rId18"/>
    <p:sldId id="466" r:id="rId19"/>
    <p:sldId id="379" r:id="rId20"/>
    <p:sldId id="457" r:id="rId21"/>
    <p:sldId id="467" r:id="rId22"/>
    <p:sldId id="286" r:id="rId23"/>
    <p:sldId id="265" r:id="rId24"/>
    <p:sldId id="471" r:id="rId25"/>
    <p:sldId id="458" r:id="rId26"/>
    <p:sldId id="344" r:id="rId27"/>
    <p:sldId id="268" r:id="rId28"/>
    <p:sldId id="270" r:id="rId29"/>
    <p:sldId id="454" r:id="rId30"/>
    <p:sldId id="455" r:id="rId31"/>
    <p:sldId id="274" r:id="rId32"/>
    <p:sldId id="456" r:id="rId33"/>
    <p:sldId id="469" r:id="rId34"/>
    <p:sldId id="294" r:id="rId35"/>
    <p:sldId id="470" r:id="rId36"/>
    <p:sldId id="472" r:id="rId37"/>
    <p:sldId id="473" r:id="rId38"/>
    <p:sldId id="476" r:id="rId39"/>
    <p:sldId id="477" r:id="rId40"/>
    <p:sldId id="478" r:id="rId41"/>
    <p:sldId id="475" r:id="rId42"/>
  </p:sldIdLst>
  <p:sldSz cx="10693400" cy="7562850"/>
  <p:notesSz cx="9926638" cy="67976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8FC5"/>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55"/>
  </p:normalViewPr>
  <p:slideViewPr>
    <p:cSldViewPr>
      <p:cViewPr varScale="1">
        <p:scale>
          <a:sx n="100" d="100"/>
          <a:sy n="100" d="100"/>
        </p:scale>
        <p:origin x="1428" y="96"/>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44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Yeni%20Microsoft%20Excel%20&#199;al&#305;&#351;ma%20Sayfas&#30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0"/>
            <c:invertIfNegative val="0"/>
            <c:bubble3D val="0"/>
            <c:spPr>
              <a:solidFill>
                <a:srgbClr val="00B05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1-3C39-4380-B2D8-3422A6EC6271}"/>
              </c:ext>
            </c:extLst>
          </c:dPt>
          <c:dPt>
            <c:idx val="1"/>
            <c:invertIfNegative val="0"/>
            <c:bubble3D val="0"/>
            <c:spPr>
              <a:solidFill>
                <a:srgbClr val="FF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2-3C39-4380-B2D8-3422A6EC6271}"/>
              </c:ext>
            </c:extLst>
          </c:dPt>
          <c:dPt>
            <c:idx val="2"/>
            <c:invertIfNegative val="0"/>
            <c:bubble3D val="0"/>
            <c:spPr>
              <a:solidFill>
                <a:srgbClr val="FFC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c:spPr>
            <c:extLst>
              <c:ext xmlns:c16="http://schemas.microsoft.com/office/drawing/2014/chart" uri="{C3380CC4-5D6E-409C-BE32-E72D297353CC}">
                <c16:uniqueId val="{00000003-3C39-4380-B2D8-3422A6EC6271}"/>
              </c:ext>
            </c:extLst>
          </c:dPt>
          <c:cat>
            <c:strRef>
              <c:f>Sayfa1!$G$3:$G$11</c:f>
              <c:strCache>
                <c:ptCount val="9"/>
                <c:pt idx="0">
                  <c:v>TIP FAKÜLTESİ</c:v>
                </c:pt>
                <c:pt idx="1">
                  <c:v>SBF BD BÖLÜMÜ </c:v>
                </c:pt>
                <c:pt idx="2">
                  <c:v>ECZACILIK FAKÜLTESİ </c:v>
                </c:pt>
                <c:pt idx="3">
                  <c:v>SBF HEM. BÖLÜMÜ </c:v>
                </c:pt>
                <c:pt idx="4">
                  <c:v>SHMYO İAY PRG. </c:v>
                </c:pt>
                <c:pt idx="5">
                  <c:v>SHMYO ANAS. PRG.</c:v>
                </c:pt>
                <c:pt idx="6">
                  <c:v>SBF FTR BÖLÜMÜ  </c:v>
                </c:pt>
                <c:pt idx="7">
                  <c:v>SBF ANTR. BÖLÜMÜ </c:v>
                </c:pt>
                <c:pt idx="8">
                  <c:v>SBF EBE. BÖLÜMÜ </c:v>
                </c:pt>
              </c:strCache>
            </c:strRef>
          </c:cat>
          <c:val>
            <c:numRef>
              <c:f>Sayfa1!$H$3:$H$11</c:f>
              <c:numCache>
                <c:formatCode>General</c:formatCode>
                <c:ptCount val="9"/>
                <c:pt idx="0">
                  <c:v>3507540</c:v>
                </c:pt>
                <c:pt idx="1">
                  <c:v>1827000</c:v>
                </c:pt>
                <c:pt idx="2">
                  <c:v>1546080</c:v>
                </c:pt>
                <c:pt idx="3">
                  <c:v>635700</c:v>
                </c:pt>
                <c:pt idx="4">
                  <c:v>478140</c:v>
                </c:pt>
                <c:pt idx="5">
                  <c:v>467820</c:v>
                </c:pt>
                <c:pt idx="6">
                  <c:v>361800</c:v>
                </c:pt>
                <c:pt idx="7">
                  <c:v>273600</c:v>
                </c:pt>
                <c:pt idx="8">
                  <c:v>215820</c:v>
                </c:pt>
              </c:numCache>
            </c:numRef>
          </c:val>
          <c:extLst>
            <c:ext xmlns:c16="http://schemas.microsoft.com/office/drawing/2014/chart" uri="{C3380CC4-5D6E-409C-BE32-E72D297353CC}">
              <c16:uniqueId val="{00000000-3C39-4380-B2D8-3422A6EC6271}"/>
            </c:ext>
          </c:extLst>
        </c:ser>
        <c:dLbls>
          <c:showLegendKey val="0"/>
          <c:showVal val="0"/>
          <c:showCatName val="0"/>
          <c:showSerName val="0"/>
          <c:showPercent val="0"/>
          <c:showBubbleSize val="0"/>
        </c:dLbls>
        <c:gapWidth val="150"/>
        <c:shape val="box"/>
        <c:axId val="1061992192"/>
        <c:axId val="1061993024"/>
        <c:axId val="0"/>
      </c:bar3DChart>
      <c:catAx>
        <c:axId val="1061992192"/>
        <c:scaling>
          <c:orientation val="minMax"/>
        </c:scaling>
        <c:delete val="0"/>
        <c:axPos val="b"/>
        <c:title>
          <c:tx>
            <c:rich>
              <a:bodyPr rot="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tr-TR" sz="1400" dirty="0"/>
                  <a:t>AKADEMİK BİRİM </a:t>
                </a:r>
              </a:p>
            </c:rich>
          </c:tx>
          <c:layout>
            <c:manualLayout>
              <c:xMode val="edge"/>
              <c:yMode val="edge"/>
              <c:x val="0.46823572834645671"/>
              <c:y val="0.93181869081507041"/>
            </c:manualLayout>
          </c:layout>
          <c:overlay val="0"/>
          <c:spPr>
            <a:noFill/>
            <a:ln>
              <a:noFill/>
            </a:ln>
            <a:effectLst/>
          </c:spPr>
          <c:txPr>
            <a:bodyPr rot="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tr-T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lt1">
                    <a:lumMod val="85000"/>
                  </a:schemeClr>
                </a:solidFill>
                <a:latin typeface="+mn-lt"/>
                <a:ea typeface="+mn-ea"/>
                <a:cs typeface="+mn-cs"/>
              </a:defRPr>
            </a:pPr>
            <a:endParaRPr lang="tr-TR"/>
          </a:p>
        </c:txPr>
        <c:crossAx val="1061993024"/>
        <c:crosses val="autoZero"/>
        <c:auto val="1"/>
        <c:lblAlgn val="ctr"/>
        <c:lblOffset val="100"/>
        <c:noMultiLvlLbl val="0"/>
      </c:catAx>
      <c:valAx>
        <c:axId val="1061993024"/>
        <c:scaling>
          <c:orientation val="minMax"/>
        </c:scaling>
        <c:delete val="0"/>
        <c:axPos val="l"/>
        <c:majorGridlines>
          <c:spPr>
            <a:ln w="9525" cap="flat" cmpd="sng" algn="ctr">
              <a:solidFill>
                <a:schemeClr val="dk1">
                  <a:lumMod val="50000"/>
                  <a:lumOff val="50000"/>
                </a:schemeClr>
              </a:solidFill>
              <a:round/>
            </a:ln>
            <a:effectLst/>
          </c:spPr>
        </c:majorGridlines>
        <c:title>
          <c:tx>
            <c:rich>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r>
                  <a:rPr lang="tr-TR" sz="1400" dirty="0"/>
                  <a:t>KULLANIM SÜRESİ (S)</a:t>
                </a:r>
              </a:p>
            </c:rich>
          </c:tx>
          <c:layout>
            <c:manualLayout>
              <c:xMode val="edge"/>
              <c:yMode val="edge"/>
              <c:x val="1.8416338582677164E-2"/>
              <c:y val="0.29534139018072686"/>
            </c:manualLayout>
          </c:layout>
          <c:overlay val="0"/>
          <c:spPr>
            <a:noFill/>
            <a:ln>
              <a:noFill/>
            </a:ln>
            <a:effectLst/>
          </c:spPr>
          <c:txPr>
            <a:bodyPr rot="-5400000" spcFirstLastPara="1" vertOverflow="ellipsis" vert="horz" wrap="square" anchor="ctr" anchorCtr="1"/>
            <a:lstStyle/>
            <a:p>
              <a:pPr>
                <a:defRPr sz="1400" b="1" i="0" u="none" strike="noStrike" kern="1200" cap="all" baseline="0">
                  <a:solidFill>
                    <a:schemeClr val="lt1">
                      <a:lumMod val="85000"/>
                    </a:schemeClr>
                  </a:solidFill>
                  <a:latin typeface="+mn-lt"/>
                  <a:ea typeface="+mn-ea"/>
                  <a:cs typeface="+mn-cs"/>
                </a:defRPr>
              </a:pPr>
              <a:endParaRPr lang="tr-T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tr-TR"/>
          </a:p>
        </c:txPr>
        <c:crossAx val="1061992192"/>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tr-TR"/>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50000"/>
            <a:lumOff val="50000"/>
          </a:schemeClr>
        </a:solidFill>
        <a:round/>
      </a:ln>
    </cs:spPr>
  </cs:gridlineMajor>
  <cs:gridlineMinor>
    <cs:lnRef idx="0"/>
    <cs:fillRef idx="0"/>
    <cs:effectRef idx="0"/>
    <cs:fontRef idx="minor">
      <a:schemeClr val="tx1"/>
    </cs:fontRef>
    <cs:spPr>
      <a:ln>
        <a:solidFill>
          <a:schemeClr val="dk1">
            <a:lumMod val="60000"/>
            <a:lumOff val="40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0.70483</cdr:x>
      <cdr:y>0.31876</cdr:y>
    </cdr:from>
    <cdr:to>
      <cdr:x>0.7427</cdr:x>
      <cdr:y>0.70292</cdr:y>
    </cdr:to>
    <cdr:sp macro="" textlink="">
      <cdr:nvSpPr>
        <cdr:cNvPr id="2" name="Metin kutusu 31"/>
        <cdr:cNvSpPr txBox="1"/>
      </cdr:nvSpPr>
      <cdr:spPr>
        <a:xfrm xmlns:a="http://schemas.openxmlformats.org/drawingml/2006/main">
          <a:off x="8593298" y="1651030"/>
          <a:ext cx="461665" cy="1989768"/>
        </a:xfrm>
        <a:prstGeom xmlns:a="http://schemas.openxmlformats.org/drawingml/2006/main" prst="rect">
          <a:avLst/>
        </a:prstGeom>
        <a:noFill xmlns:a="http://schemas.openxmlformats.org/drawingml/2006/main"/>
      </cdr:spPr>
      <cdr:txBody>
        <a:bodyPr xmlns:a="http://schemas.openxmlformats.org/drawingml/2006/main" vert="vert270" wrap="square" rtlCol="0">
          <a:spAutoFit/>
        </a:bodyPr>
        <a:lstStyle xmlns:a="http://schemas.openxmlformats.org/drawingml/2006/main">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tr-TR" dirty="0">
              <a:solidFill>
                <a:schemeClr val="bg1"/>
              </a:solidFill>
            </a:rPr>
            <a:t>100 saat 30 dakika</a:t>
          </a:r>
          <a:endParaRPr lang="tr-TR" dirty="0"/>
        </a:p>
      </cdr:txBody>
    </cdr:sp>
  </cdr:relSizeAnchor>
  <cdr:relSizeAnchor xmlns:cdr="http://schemas.openxmlformats.org/drawingml/2006/chartDrawing">
    <cdr:from>
      <cdr:x>0.79678</cdr:x>
      <cdr:y>0.3387</cdr:y>
    </cdr:from>
    <cdr:to>
      <cdr:x>0.83465</cdr:x>
      <cdr:y>0.72286</cdr:y>
    </cdr:to>
    <cdr:sp macro="" textlink="">
      <cdr:nvSpPr>
        <cdr:cNvPr id="3" name="Metin kutusu 31"/>
        <cdr:cNvSpPr txBox="1"/>
      </cdr:nvSpPr>
      <cdr:spPr>
        <a:xfrm xmlns:a="http://schemas.openxmlformats.org/drawingml/2006/main">
          <a:off x="9714355" y="1754326"/>
          <a:ext cx="461665" cy="1989768"/>
        </a:xfrm>
        <a:prstGeom xmlns:a="http://schemas.openxmlformats.org/drawingml/2006/main" prst="rect">
          <a:avLst/>
        </a:prstGeom>
        <a:noFill xmlns:a="http://schemas.openxmlformats.org/drawingml/2006/main"/>
      </cdr:spPr>
      <cdr:txBody>
        <a:bodyPr xmlns:a="http://schemas.openxmlformats.org/drawingml/2006/main" vert="vert270" wrap="square" rtlCol="0">
          <a:spAutoFit/>
        </a:bodyPr>
        <a:lstStyle xmlns:a="http://schemas.openxmlformats.org/drawingml/2006/main">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tr-TR" dirty="0">
              <a:solidFill>
                <a:schemeClr val="bg1"/>
              </a:solidFill>
            </a:rPr>
            <a:t>76 saat</a:t>
          </a:r>
          <a:endParaRPr lang="tr-TR"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301642" cy="341026"/>
          </a:xfrm>
          <a:prstGeom prst="rect">
            <a:avLst/>
          </a:prstGeom>
        </p:spPr>
        <p:txBody>
          <a:bodyPr vert="horz" lIns="83759" tIns="41880" rIns="83759" bIns="41880" rtlCol="0"/>
          <a:lstStyle>
            <a:lvl1pPr algn="l">
              <a:defRPr sz="1100"/>
            </a:lvl1pPr>
          </a:lstStyle>
          <a:p>
            <a:endParaRPr lang="tr-TR"/>
          </a:p>
        </p:txBody>
      </p:sp>
      <p:sp>
        <p:nvSpPr>
          <p:cNvPr id="3" name="Veri Yer Tutucusu 2"/>
          <p:cNvSpPr>
            <a:spLocks noGrp="1"/>
          </p:cNvSpPr>
          <p:nvPr>
            <p:ph type="dt" idx="1"/>
          </p:nvPr>
        </p:nvSpPr>
        <p:spPr>
          <a:xfrm>
            <a:off x="5623523" y="0"/>
            <a:ext cx="4300168" cy="341026"/>
          </a:xfrm>
          <a:prstGeom prst="rect">
            <a:avLst/>
          </a:prstGeom>
        </p:spPr>
        <p:txBody>
          <a:bodyPr vert="horz" lIns="83759" tIns="41880" rIns="83759" bIns="41880" rtlCol="0"/>
          <a:lstStyle>
            <a:lvl1pPr algn="r">
              <a:defRPr sz="1100"/>
            </a:lvl1pPr>
          </a:lstStyle>
          <a:p>
            <a:fld id="{6FD097A1-22B9-4D38-9D29-A29BCA636D87}" type="datetimeFigureOut">
              <a:rPr lang="tr-TR" smtClean="0"/>
              <a:t>24.03.2023</a:t>
            </a:fld>
            <a:endParaRPr lang="tr-TR"/>
          </a:p>
        </p:txBody>
      </p:sp>
      <p:sp>
        <p:nvSpPr>
          <p:cNvPr id="4" name="Slayt Görüntüsü Yer Tutucusu 3"/>
          <p:cNvSpPr>
            <a:spLocks noGrp="1" noRot="1" noChangeAspect="1"/>
          </p:cNvSpPr>
          <p:nvPr>
            <p:ph type="sldImg" idx="2"/>
          </p:nvPr>
        </p:nvSpPr>
        <p:spPr>
          <a:xfrm>
            <a:off x="3343275" y="850900"/>
            <a:ext cx="3240088" cy="2292350"/>
          </a:xfrm>
          <a:prstGeom prst="rect">
            <a:avLst/>
          </a:prstGeom>
          <a:noFill/>
          <a:ln w="12700">
            <a:solidFill>
              <a:prstClr val="black"/>
            </a:solidFill>
          </a:ln>
        </p:spPr>
        <p:txBody>
          <a:bodyPr vert="horz" lIns="83759" tIns="41880" rIns="83759" bIns="41880" rtlCol="0" anchor="ctr"/>
          <a:lstStyle/>
          <a:p>
            <a:endParaRPr lang="tr-TR"/>
          </a:p>
        </p:txBody>
      </p:sp>
      <p:sp>
        <p:nvSpPr>
          <p:cNvPr id="5" name="Not Yer Tutucusu 4"/>
          <p:cNvSpPr>
            <a:spLocks noGrp="1"/>
          </p:cNvSpPr>
          <p:nvPr>
            <p:ph type="body" sz="quarter" idx="3"/>
          </p:nvPr>
        </p:nvSpPr>
        <p:spPr>
          <a:xfrm>
            <a:off x="993254" y="3271845"/>
            <a:ext cx="7940131" cy="2676834"/>
          </a:xfrm>
          <a:prstGeom prst="rect">
            <a:avLst/>
          </a:prstGeom>
        </p:spPr>
        <p:txBody>
          <a:bodyPr vert="horz" lIns="83759" tIns="41880" rIns="83759" bIns="4188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456650"/>
            <a:ext cx="4301642" cy="341025"/>
          </a:xfrm>
          <a:prstGeom prst="rect">
            <a:avLst/>
          </a:prstGeom>
        </p:spPr>
        <p:txBody>
          <a:bodyPr vert="horz" lIns="83759" tIns="41880" rIns="83759" bIns="41880" rtlCol="0" anchor="b"/>
          <a:lstStyle>
            <a:lvl1pPr algn="l">
              <a:defRPr sz="1100"/>
            </a:lvl1pPr>
          </a:lstStyle>
          <a:p>
            <a:endParaRPr lang="tr-TR"/>
          </a:p>
        </p:txBody>
      </p:sp>
      <p:sp>
        <p:nvSpPr>
          <p:cNvPr id="7" name="Slayt Numarası Yer Tutucusu 6"/>
          <p:cNvSpPr>
            <a:spLocks noGrp="1"/>
          </p:cNvSpPr>
          <p:nvPr>
            <p:ph type="sldNum" sz="quarter" idx="5"/>
          </p:nvPr>
        </p:nvSpPr>
        <p:spPr>
          <a:xfrm>
            <a:off x="5623523" y="6456650"/>
            <a:ext cx="4300168" cy="341025"/>
          </a:xfrm>
          <a:prstGeom prst="rect">
            <a:avLst/>
          </a:prstGeom>
        </p:spPr>
        <p:txBody>
          <a:bodyPr vert="horz" lIns="83759" tIns="41880" rIns="83759" bIns="41880" rtlCol="0" anchor="b"/>
          <a:lstStyle>
            <a:lvl1pPr algn="r">
              <a:defRPr sz="1100"/>
            </a:lvl1pPr>
          </a:lstStyle>
          <a:p>
            <a:fld id="{614FC041-A8E6-4171-A307-FDC9B3905B35}" type="slidenum">
              <a:rPr lang="tr-TR" smtClean="0"/>
              <a:t>‹#›</a:t>
            </a:fld>
            <a:endParaRPr lang="tr-TR"/>
          </a:p>
        </p:txBody>
      </p:sp>
    </p:spTree>
    <p:extLst>
      <p:ext uri="{BB962C8B-B14F-4D97-AF65-F5344CB8AC3E}">
        <p14:creationId xmlns:p14="http://schemas.microsoft.com/office/powerpoint/2010/main" val="2529771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fld id="{614FC041-A8E6-4171-A307-FDC9B3905B35}" type="slidenum">
              <a:rPr lang="tr-TR" smtClean="0"/>
              <a:t>2</a:t>
            </a:fld>
            <a:endParaRPr lang="tr-TR"/>
          </a:p>
        </p:txBody>
      </p:sp>
    </p:spTree>
    <p:extLst>
      <p:ext uri="{BB962C8B-B14F-4D97-AF65-F5344CB8AC3E}">
        <p14:creationId xmlns:p14="http://schemas.microsoft.com/office/powerpoint/2010/main" val="146225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FF3FF3C-D7E4-449E-9E79-4F41FC535193}" type="slidenum">
              <a:rPr lang="tr-TR" smtClean="0"/>
              <a:t>5</a:t>
            </a:fld>
            <a:endParaRPr lang="tr-TR"/>
          </a:p>
        </p:txBody>
      </p:sp>
    </p:spTree>
    <p:extLst>
      <p:ext uri="{BB962C8B-B14F-4D97-AF65-F5344CB8AC3E}">
        <p14:creationId xmlns:p14="http://schemas.microsoft.com/office/powerpoint/2010/main" val="78075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E0F8A001-AD97-46AD-931C-45F2085EDDF7}" type="slidenum">
              <a:rPr lang="tr-TR" smtClean="0"/>
              <a:t>6</a:t>
            </a:fld>
            <a:endParaRPr lang="tr-TR"/>
          </a:p>
        </p:txBody>
      </p:sp>
    </p:spTree>
    <p:extLst>
      <p:ext uri="{BB962C8B-B14F-4D97-AF65-F5344CB8AC3E}">
        <p14:creationId xmlns:p14="http://schemas.microsoft.com/office/powerpoint/2010/main" val="1779487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FF3FF3C-D7E4-449E-9E79-4F41FC535193}" type="slidenum">
              <a:rPr lang="tr-TR" smtClean="0"/>
              <a:t>10</a:t>
            </a:fld>
            <a:endParaRPr lang="tr-TR"/>
          </a:p>
        </p:txBody>
      </p:sp>
    </p:spTree>
    <p:extLst>
      <p:ext uri="{BB962C8B-B14F-4D97-AF65-F5344CB8AC3E}">
        <p14:creationId xmlns:p14="http://schemas.microsoft.com/office/powerpoint/2010/main" val="4143404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802005" y="2344483"/>
            <a:ext cx="9089390" cy="1588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604010" y="4235196"/>
            <a:ext cx="7485380" cy="189071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hasCustomPrompt="1"/>
          </p:nvPr>
        </p:nvSpPr>
        <p:spPr>
          <a:xfrm>
            <a:off x="1888178" y="885825"/>
            <a:ext cx="7040811" cy="677108"/>
          </a:xfrm>
        </p:spPr>
        <p:txBody>
          <a:bodyPr lIns="0" tIns="0" rIns="0" bIns="0"/>
          <a:lstStyle>
            <a:lvl1pPr algn="ctr">
              <a:defRPr sz="4400" b="1" i="0">
                <a:solidFill>
                  <a:srgbClr val="0089CF"/>
                </a:solidFill>
                <a:latin typeface="Calibri"/>
                <a:cs typeface="Calibri"/>
              </a:defRPr>
            </a:lvl1pPr>
          </a:lstStyle>
          <a:p>
            <a:r>
              <a:rPr lang="tr-TR" dirty="0" err="1"/>
              <a:t>Calibri</a:t>
            </a:r>
            <a:r>
              <a:rPr lang="tr-TR" dirty="0"/>
              <a:t>, </a:t>
            </a:r>
            <a:r>
              <a:rPr lang="tr-TR" dirty="0" err="1"/>
              <a:t>bold</a:t>
            </a:r>
            <a:r>
              <a:rPr lang="tr-TR" dirty="0"/>
              <a:t>, 44</a:t>
            </a:r>
            <a:endParaRPr dirty="0"/>
          </a:p>
        </p:txBody>
      </p:sp>
      <p:sp>
        <p:nvSpPr>
          <p:cNvPr id="3" name="Holder 3"/>
          <p:cNvSpPr>
            <a:spLocks noGrp="1"/>
          </p:cNvSpPr>
          <p:nvPr>
            <p:ph type="body" idx="1" hasCustomPrompt="1"/>
          </p:nvPr>
        </p:nvSpPr>
        <p:spPr>
          <a:xfrm>
            <a:off x="1384300" y="2347306"/>
            <a:ext cx="7848600" cy="1493358"/>
          </a:xfrm>
        </p:spPr>
        <p:txBody>
          <a:bodyPr lIns="0" tIns="0" rIns="0" bIns="0"/>
          <a:lstStyle>
            <a:lvl1pPr marL="441325" indent="-441325">
              <a:lnSpc>
                <a:spcPct val="150000"/>
              </a:lnSpc>
              <a:buFont typeface="Arial" panose="020B0604020202020204" pitchFamily="34" charset="0"/>
              <a:buChar char="•"/>
              <a:defRPr sz="3600" b="1" i="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defRPr>
            </a:lvl1pPr>
            <a:lvl2pPr marL="914400" indent="-457200">
              <a:lnSpc>
                <a:spcPct val="150000"/>
              </a:lnSpc>
              <a:buSzPct val="80000"/>
              <a:buFont typeface="Wingdings" panose="05000000000000000000" pitchFamily="2" charset="2"/>
              <a:buChar char="Ø"/>
              <a:defRPr sz="3200" b="1">
                <a:solidFill>
                  <a:srgbClr val="000099"/>
                </a:solidFill>
                <a:effectLst>
                  <a:outerShdw blurRad="38100" dist="38100" dir="2700000" algn="tl">
                    <a:srgbClr val="000000">
                      <a:alpha val="43137"/>
                    </a:srgbClr>
                  </a:outerShdw>
                </a:effectLst>
              </a:defRPr>
            </a:lvl2pPr>
          </a:lstStyle>
          <a:p>
            <a:r>
              <a:rPr lang="tr-TR" dirty="0" err="1">
                <a:latin typeface="Calibri" panose="020F0502020204030204" pitchFamily="34" charset="0"/>
                <a:cs typeface="Calibri" panose="020F0502020204030204" pitchFamily="34" charset="0"/>
              </a:rPr>
              <a:t>Calibri</a:t>
            </a:r>
            <a:r>
              <a:rPr lang="tr-TR" dirty="0">
                <a:latin typeface="Calibri" panose="020F0502020204030204" pitchFamily="34" charset="0"/>
                <a:cs typeface="Calibri" panose="020F0502020204030204" pitchFamily="34" charset="0"/>
              </a:rPr>
              <a:t>, 36, </a:t>
            </a:r>
            <a:r>
              <a:rPr lang="tr-TR" dirty="0" err="1">
                <a:latin typeface="Calibri" panose="020F0502020204030204" pitchFamily="34" charset="0"/>
                <a:cs typeface="Calibri" panose="020F0502020204030204" pitchFamily="34" charset="0"/>
              </a:rPr>
              <a:t>bold</a:t>
            </a:r>
            <a:r>
              <a:rPr lang="tr-TR" dirty="0">
                <a:latin typeface="Calibri" panose="020F0502020204030204" pitchFamily="34" charset="0"/>
                <a:cs typeface="Calibri" panose="020F0502020204030204" pitchFamily="34" charset="0"/>
              </a:rPr>
              <a:t>, gölgeli</a:t>
            </a:r>
          </a:p>
          <a:p>
            <a:pPr lvl="1"/>
            <a:r>
              <a:rPr lang="tr-TR" dirty="0" err="1">
                <a:latin typeface="Calibri" panose="020F0502020204030204" pitchFamily="34" charset="0"/>
                <a:cs typeface="Calibri" panose="020F0502020204030204" pitchFamily="34" charset="0"/>
              </a:rPr>
              <a:t>Calibri</a:t>
            </a:r>
            <a:r>
              <a:rPr lang="tr-TR" dirty="0">
                <a:latin typeface="Calibri" panose="020F0502020204030204" pitchFamily="34" charset="0"/>
                <a:cs typeface="Calibri" panose="020F0502020204030204" pitchFamily="34" charset="0"/>
              </a:rPr>
              <a:t>, 32, </a:t>
            </a:r>
            <a:r>
              <a:rPr lang="tr-TR" dirty="0" err="1">
                <a:latin typeface="Calibri" panose="020F0502020204030204" pitchFamily="34" charset="0"/>
                <a:cs typeface="Calibri" panose="020F0502020204030204" pitchFamily="34" charset="0"/>
              </a:rPr>
              <a:t>bold</a:t>
            </a:r>
            <a:r>
              <a:rPr lang="tr-TR" dirty="0">
                <a:latin typeface="Calibri" panose="020F0502020204030204" pitchFamily="34" charset="0"/>
                <a:cs typeface="Calibri" panose="020F0502020204030204" pitchFamily="34" charset="0"/>
              </a:rPr>
              <a:t>, gölgeli</a:t>
            </a:r>
            <a:endParaRPr dirty="0"/>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0089CF"/>
                </a:solidFill>
                <a:latin typeface="Calibri"/>
                <a:cs typeface="Calibri"/>
              </a:defRPr>
            </a:lvl1pPr>
          </a:lstStyle>
          <a:p>
            <a:endParaRPr/>
          </a:p>
        </p:txBody>
      </p:sp>
      <p:sp>
        <p:nvSpPr>
          <p:cNvPr id="3" name="Holder 3"/>
          <p:cNvSpPr>
            <a:spLocks noGrp="1"/>
          </p:cNvSpPr>
          <p:nvPr>
            <p:ph sz="half" idx="2"/>
          </p:nvPr>
        </p:nvSpPr>
        <p:spPr>
          <a:xfrm>
            <a:off x="534670" y="1739455"/>
            <a:ext cx="4651629" cy="499148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739455"/>
            <a:ext cx="4651629" cy="499148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399" y="5"/>
            <a:ext cx="10687402" cy="7560012"/>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10639187" y="7417654"/>
            <a:ext cx="46990" cy="100330"/>
          </a:xfrm>
          <a:custGeom>
            <a:avLst/>
            <a:gdLst/>
            <a:ahLst/>
            <a:cxnLst/>
            <a:rect l="l" t="t" r="r" b="b"/>
            <a:pathLst>
              <a:path w="46990" h="100329">
                <a:moveTo>
                  <a:pt x="46812" y="100251"/>
                </a:moveTo>
                <a:lnTo>
                  <a:pt x="2599" y="56126"/>
                </a:lnTo>
                <a:lnTo>
                  <a:pt x="2256" y="55837"/>
                </a:lnTo>
                <a:lnTo>
                  <a:pt x="776" y="54285"/>
                </a:lnTo>
                <a:lnTo>
                  <a:pt x="68" y="52408"/>
                </a:lnTo>
                <a:lnTo>
                  <a:pt x="0" y="47987"/>
                </a:lnTo>
                <a:lnTo>
                  <a:pt x="776" y="46074"/>
                </a:lnTo>
                <a:lnTo>
                  <a:pt x="2094" y="44558"/>
                </a:lnTo>
                <a:lnTo>
                  <a:pt x="46812" y="0"/>
                </a:lnTo>
                <a:lnTo>
                  <a:pt x="46812" y="29813"/>
                </a:lnTo>
                <a:lnTo>
                  <a:pt x="31232" y="45370"/>
                </a:lnTo>
                <a:lnTo>
                  <a:pt x="27910" y="48745"/>
                </a:lnTo>
                <a:lnTo>
                  <a:pt x="28939" y="52408"/>
                </a:lnTo>
                <a:lnTo>
                  <a:pt x="31069" y="54808"/>
                </a:lnTo>
                <a:lnTo>
                  <a:pt x="46812" y="70509"/>
                </a:lnTo>
                <a:lnTo>
                  <a:pt x="46812" y="100251"/>
                </a:lnTo>
                <a:close/>
              </a:path>
            </a:pathLst>
          </a:custGeom>
          <a:solidFill>
            <a:srgbClr val="F6F6F6"/>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1" i="0">
                <a:solidFill>
                  <a:srgbClr val="0089CF"/>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22"/>
            <a:ext cx="10691998" cy="755876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60000" y="1440004"/>
            <a:ext cx="9972040" cy="0"/>
          </a:xfrm>
          <a:custGeom>
            <a:avLst/>
            <a:gdLst/>
            <a:ahLst/>
            <a:cxnLst/>
            <a:rect l="l" t="t" r="r" b="b"/>
            <a:pathLst>
              <a:path w="9972040">
                <a:moveTo>
                  <a:pt x="0" y="0"/>
                </a:moveTo>
                <a:lnTo>
                  <a:pt x="9972001" y="0"/>
                </a:lnTo>
              </a:path>
            </a:pathLst>
          </a:custGeom>
          <a:ln w="6350">
            <a:solidFill>
              <a:srgbClr val="0089CF"/>
            </a:solidFill>
          </a:ln>
        </p:spPr>
        <p:txBody>
          <a:bodyPr wrap="square" lIns="0" tIns="0" rIns="0" bIns="0" rtlCol="0"/>
          <a:lstStyle/>
          <a:p>
            <a:endParaRPr/>
          </a:p>
        </p:txBody>
      </p:sp>
      <p:sp>
        <p:nvSpPr>
          <p:cNvPr id="18" name="bk object 18"/>
          <p:cNvSpPr/>
          <p:nvPr/>
        </p:nvSpPr>
        <p:spPr>
          <a:xfrm>
            <a:off x="3617" y="12"/>
            <a:ext cx="10681273" cy="6929996"/>
          </a:xfrm>
          <a:prstGeom prst="rect">
            <a:avLst/>
          </a:prstGeom>
          <a:blipFill>
            <a:blip r:embed="rId3" cstate="print"/>
            <a:stretch>
              <a:fillRect/>
            </a:stretch>
          </a:blip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Başlık ve İçerik">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93400" cy="7562850"/>
          </a:xfrm>
          <a:prstGeom prst="rect">
            <a:avLst/>
          </a:prstGeom>
        </p:spPr>
      </p:pic>
      <p:sp>
        <p:nvSpPr>
          <p:cNvPr id="2" name="Title 1"/>
          <p:cNvSpPr>
            <a:spLocks noGrp="1"/>
          </p:cNvSpPr>
          <p:nvPr>
            <p:ph type="title"/>
          </p:nvPr>
        </p:nvSpPr>
        <p:spPr>
          <a:xfrm>
            <a:off x="1826294" y="233332"/>
            <a:ext cx="7040811" cy="1231106"/>
          </a:xfrm>
        </p:spPr>
        <p:txBody>
          <a:bodyPr/>
          <a:lstStyle/>
          <a:p>
            <a:r>
              <a:rPr lang="tr-TR"/>
              <a:t>Asıl başlık stilini düzenlemek için tıklayın</a:t>
            </a:r>
            <a:endParaRPr lang="en-US" dirty="0"/>
          </a:p>
        </p:txBody>
      </p:sp>
      <p:sp>
        <p:nvSpPr>
          <p:cNvPr id="12" name="Content Placeholder 2"/>
          <p:cNvSpPr>
            <a:spLocks noGrp="1"/>
          </p:cNvSpPr>
          <p:nvPr>
            <p:ph sz="quarter" idx="13"/>
          </p:nvPr>
        </p:nvSpPr>
        <p:spPr>
          <a:xfrm>
            <a:off x="801456" y="2610377"/>
            <a:ext cx="9089939" cy="1446550"/>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534670" y="7033450"/>
            <a:ext cx="2459482" cy="276999"/>
          </a:xfrm>
        </p:spPr>
        <p:txBody>
          <a:bodyPr/>
          <a:lstStyle/>
          <a:p>
            <a:fld id="{48A87A34-81AB-432B-8DAE-1953F412C126}" type="datetimeFigureOut">
              <a:rPr lang="en-US" dirty="0"/>
              <a:t>3/24/2023</a:t>
            </a:fld>
            <a:endParaRPr lang="en-US" dirty="0"/>
          </a:p>
        </p:txBody>
      </p:sp>
      <p:sp>
        <p:nvSpPr>
          <p:cNvPr id="5" name="Footer Placeholder 4"/>
          <p:cNvSpPr>
            <a:spLocks noGrp="1"/>
          </p:cNvSpPr>
          <p:nvPr>
            <p:ph type="ftr" sz="quarter" idx="11"/>
          </p:nvPr>
        </p:nvSpPr>
        <p:spPr>
          <a:xfrm>
            <a:off x="3635756" y="7033450"/>
            <a:ext cx="3421888" cy="276999"/>
          </a:xfrm>
        </p:spPr>
        <p:txBody>
          <a:bodyPr/>
          <a:lstStyle/>
          <a:p>
            <a:endParaRPr lang="en-US" dirty="0"/>
          </a:p>
        </p:txBody>
      </p:sp>
      <p:sp>
        <p:nvSpPr>
          <p:cNvPr id="6" name="Slide Number Placeholder 5"/>
          <p:cNvSpPr>
            <a:spLocks noGrp="1"/>
          </p:cNvSpPr>
          <p:nvPr>
            <p:ph type="sldNum" sz="quarter" idx="12"/>
          </p:nvPr>
        </p:nvSpPr>
        <p:spPr>
          <a:xfrm>
            <a:off x="7699248" y="7033450"/>
            <a:ext cx="2459482" cy="27699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95326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693400" cy="7562850"/>
          </a:xfrm>
          <a:prstGeom prst="rect">
            <a:avLst/>
          </a:prstGeom>
        </p:spPr>
      </p:pic>
      <p:sp>
        <p:nvSpPr>
          <p:cNvPr id="2" name="Date Placeholder 1"/>
          <p:cNvSpPr>
            <a:spLocks noGrp="1"/>
          </p:cNvSpPr>
          <p:nvPr>
            <p:ph type="dt" sz="half" idx="10"/>
          </p:nvPr>
        </p:nvSpPr>
        <p:spPr>
          <a:xfrm>
            <a:off x="534670" y="7033450"/>
            <a:ext cx="2459482" cy="276999"/>
          </a:xfrm>
        </p:spPr>
        <p:txBody>
          <a:bodyPr/>
          <a:lstStyle/>
          <a:p>
            <a:fld id="{48A87A34-81AB-432B-8DAE-1953F412C126}" type="datetimeFigureOut">
              <a:rPr lang="en-US" dirty="0"/>
              <a:t>3/24/2023</a:t>
            </a:fld>
            <a:endParaRPr lang="en-US" dirty="0"/>
          </a:p>
        </p:txBody>
      </p:sp>
      <p:sp>
        <p:nvSpPr>
          <p:cNvPr id="3" name="Footer Placeholder 2"/>
          <p:cNvSpPr>
            <a:spLocks noGrp="1"/>
          </p:cNvSpPr>
          <p:nvPr>
            <p:ph type="ftr" sz="quarter" idx="11"/>
          </p:nvPr>
        </p:nvSpPr>
        <p:spPr>
          <a:xfrm>
            <a:off x="3635756" y="7033450"/>
            <a:ext cx="3421888" cy="276999"/>
          </a:xfrm>
        </p:spPr>
        <p:txBody>
          <a:bodyPr/>
          <a:lstStyle/>
          <a:p>
            <a:endParaRPr lang="en-US" dirty="0"/>
          </a:p>
        </p:txBody>
      </p:sp>
      <p:sp>
        <p:nvSpPr>
          <p:cNvPr id="4" name="Slide Number Placeholder 3"/>
          <p:cNvSpPr>
            <a:spLocks noGrp="1"/>
          </p:cNvSpPr>
          <p:nvPr>
            <p:ph type="sldNum" sz="quarter" idx="12"/>
          </p:nvPr>
        </p:nvSpPr>
        <p:spPr>
          <a:xfrm>
            <a:off x="7699248" y="7033450"/>
            <a:ext cx="2459482" cy="27699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28124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360000" y="1440004"/>
            <a:ext cx="9972040" cy="0"/>
          </a:xfrm>
          <a:custGeom>
            <a:avLst/>
            <a:gdLst/>
            <a:ahLst/>
            <a:cxnLst/>
            <a:rect l="l" t="t" r="r" b="b"/>
            <a:pathLst>
              <a:path w="9972040">
                <a:moveTo>
                  <a:pt x="0" y="0"/>
                </a:moveTo>
                <a:lnTo>
                  <a:pt x="9972001" y="0"/>
                </a:lnTo>
              </a:path>
            </a:pathLst>
          </a:custGeom>
          <a:ln w="6350">
            <a:solidFill>
              <a:srgbClr val="0089CF"/>
            </a:solidFill>
          </a:ln>
        </p:spPr>
        <p:txBody>
          <a:bodyPr wrap="square" lIns="0" tIns="0" rIns="0" bIns="0" rtlCol="0"/>
          <a:lstStyle/>
          <a:p>
            <a:endParaRPr/>
          </a:p>
        </p:txBody>
      </p:sp>
      <p:sp>
        <p:nvSpPr>
          <p:cNvPr id="2" name="Holder 2"/>
          <p:cNvSpPr>
            <a:spLocks noGrp="1"/>
          </p:cNvSpPr>
          <p:nvPr>
            <p:ph type="title"/>
          </p:nvPr>
        </p:nvSpPr>
        <p:spPr>
          <a:xfrm>
            <a:off x="1826294" y="233332"/>
            <a:ext cx="7040811" cy="1143000"/>
          </a:xfrm>
          <a:prstGeom prst="rect">
            <a:avLst/>
          </a:prstGeom>
        </p:spPr>
        <p:txBody>
          <a:bodyPr wrap="square" lIns="0" tIns="0" rIns="0" bIns="0">
            <a:spAutoFit/>
          </a:bodyPr>
          <a:lstStyle>
            <a:lvl1pPr>
              <a:defRPr sz="4000" b="1" i="0">
                <a:solidFill>
                  <a:srgbClr val="0089CF"/>
                </a:solidFill>
                <a:latin typeface="Calibri"/>
                <a:cs typeface="Calibri"/>
              </a:defRPr>
            </a:lvl1pPr>
          </a:lstStyle>
          <a:p>
            <a:endParaRPr/>
          </a:p>
        </p:txBody>
      </p:sp>
      <p:sp>
        <p:nvSpPr>
          <p:cNvPr id="3" name="Holder 3"/>
          <p:cNvSpPr>
            <a:spLocks noGrp="1"/>
          </p:cNvSpPr>
          <p:nvPr>
            <p:ph type="body" idx="1"/>
          </p:nvPr>
        </p:nvSpPr>
        <p:spPr>
          <a:xfrm>
            <a:off x="390090" y="2347306"/>
            <a:ext cx="9913218" cy="3489960"/>
          </a:xfrm>
          <a:prstGeom prst="rect">
            <a:avLst/>
          </a:prstGeom>
        </p:spPr>
        <p:txBody>
          <a:bodyPr wrap="square" lIns="0" tIns="0" rIns="0" bIns="0">
            <a:spAutoFit/>
          </a:bodyPr>
          <a:lstStyle>
            <a:lvl1pPr>
              <a:defRPr sz="22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3635756" y="7033450"/>
            <a:ext cx="3421888" cy="378142"/>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534670" y="7033450"/>
            <a:ext cx="2459482" cy="37814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3/24/2023</a:t>
            </a:fld>
            <a:endParaRPr lang="en-US"/>
          </a:p>
        </p:txBody>
      </p:sp>
      <p:sp>
        <p:nvSpPr>
          <p:cNvPr id="6" name="Holder 6"/>
          <p:cNvSpPr>
            <a:spLocks noGrp="1"/>
          </p:cNvSpPr>
          <p:nvPr>
            <p:ph type="sldNum" sz="quarter" idx="7"/>
          </p:nvPr>
        </p:nvSpPr>
        <p:spPr>
          <a:xfrm>
            <a:off x="7699248" y="7033450"/>
            <a:ext cx="2459482" cy="37814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pic>
        <p:nvPicPr>
          <p:cNvPr id="7" name="Resim 6"/>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518"/>
            <a:ext cx="10693400" cy="755781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nilgun.bek@lokmanhekim.edu.tr"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10693400" cy="7556500"/>
          </a:xfrm>
          <a:prstGeom prst="rect">
            <a:avLst/>
          </a:prstGeom>
        </p:spPr>
      </p:pic>
      <p:sp>
        <p:nvSpPr>
          <p:cNvPr id="3" name="object 3"/>
          <p:cNvSpPr/>
          <p:nvPr/>
        </p:nvSpPr>
        <p:spPr>
          <a:xfrm>
            <a:off x="10639187" y="7417654"/>
            <a:ext cx="46990" cy="100330"/>
          </a:xfrm>
          <a:custGeom>
            <a:avLst/>
            <a:gdLst/>
            <a:ahLst/>
            <a:cxnLst/>
            <a:rect l="l" t="t" r="r" b="b"/>
            <a:pathLst>
              <a:path w="46990" h="100329">
                <a:moveTo>
                  <a:pt x="46812" y="100251"/>
                </a:moveTo>
                <a:lnTo>
                  <a:pt x="2599" y="56126"/>
                </a:lnTo>
                <a:lnTo>
                  <a:pt x="2256" y="55837"/>
                </a:lnTo>
                <a:lnTo>
                  <a:pt x="776" y="54285"/>
                </a:lnTo>
                <a:lnTo>
                  <a:pt x="68" y="52408"/>
                </a:lnTo>
                <a:lnTo>
                  <a:pt x="0" y="47987"/>
                </a:lnTo>
                <a:lnTo>
                  <a:pt x="776" y="46074"/>
                </a:lnTo>
                <a:lnTo>
                  <a:pt x="2094" y="44558"/>
                </a:lnTo>
                <a:lnTo>
                  <a:pt x="46812" y="0"/>
                </a:lnTo>
                <a:lnTo>
                  <a:pt x="46812" y="29813"/>
                </a:lnTo>
                <a:lnTo>
                  <a:pt x="31232" y="45370"/>
                </a:lnTo>
                <a:lnTo>
                  <a:pt x="27910" y="48745"/>
                </a:lnTo>
                <a:lnTo>
                  <a:pt x="28939" y="52408"/>
                </a:lnTo>
                <a:lnTo>
                  <a:pt x="31069" y="54808"/>
                </a:lnTo>
                <a:lnTo>
                  <a:pt x="46812" y="70509"/>
                </a:lnTo>
                <a:lnTo>
                  <a:pt x="46812" y="100251"/>
                </a:lnTo>
                <a:close/>
              </a:path>
            </a:pathLst>
          </a:custGeom>
          <a:solidFill>
            <a:srgbClr val="F6F6F6"/>
          </a:solidFill>
        </p:spPr>
        <p:txBody>
          <a:bodyPr wrap="square" lIns="0" tIns="0" rIns="0" bIns="0" rtlCol="0"/>
          <a:lstStyle/>
          <a:p>
            <a:endParaRPr/>
          </a:p>
        </p:txBody>
      </p:sp>
      <p:sp>
        <p:nvSpPr>
          <p:cNvPr id="5" name="Alt Başlık 4">
            <a:extLst>
              <a:ext uri="{FF2B5EF4-FFF2-40B4-BE49-F238E27FC236}">
                <a16:creationId xmlns:a16="http://schemas.microsoft.com/office/drawing/2014/main" id="{3D917786-B5C1-413A-843E-73B6953F4332}"/>
              </a:ext>
            </a:extLst>
          </p:cNvPr>
          <p:cNvSpPr>
            <a:spLocks noGrp="1"/>
          </p:cNvSpPr>
          <p:nvPr>
            <p:ph type="subTitle" idx="4"/>
          </p:nvPr>
        </p:nvSpPr>
        <p:spPr>
          <a:xfrm>
            <a:off x="207446" y="4862617"/>
            <a:ext cx="10303908" cy="2092881"/>
          </a:xfrm>
        </p:spPr>
        <p:txBody>
          <a:bodyPr anchor="ctr"/>
          <a:lstStyle/>
          <a:p>
            <a:pPr algn="ctr"/>
            <a:r>
              <a:rPr lang="tr-TR" sz="2800" dirty="0">
                <a:solidFill>
                  <a:srgbClr val="C00000"/>
                </a:solidFill>
                <a:latin typeface="Calibri" panose="020F0502020204030204" pitchFamily="34" charset="0"/>
                <a:cs typeface="Calibri" panose="020F0502020204030204" pitchFamily="34" charset="0"/>
              </a:rPr>
              <a:t>Prof. Dr. Nilgün BEK</a:t>
            </a:r>
          </a:p>
          <a:p>
            <a:r>
              <a:rPr lang="tr-TR" sz="2800" dirty="0">
                <a:solidFill>
                  <a:srgbClr val="C00000"/>
                </a:solidFill>
                <a:latin typeface="Arial" panose="020B0604020202020204" pitchFamily="34" charset="0"/>
                <a:cs typeface="Arial" panose="020B0604020202020204" pitchFamily="34" charset="0"/>
              </a:rPr>
              <a:t>LHÜ </a:t>
            </a:r>
            <a:r>
              <a:rPr lang="tr-TR" sz="2800" dirty="0">
                <a:solidFill>
                  <a:srgbClr val="C00000"/>
                </a:solidFill>
              </a:rPr>
              <a:t>Uzaktan Eğitim Uygulama ve Araştırma Merkezi Müdürü</a:t>
            </a:r>
          </a:p>
          <a:p>
            <a:pPr algn="ctr"/>
            <a:endParaRPr lang="tr-TR" sz="2000" dirty="0">
              <a:solidFill>
                <a:schemeClr val="tx2"/>
              </a:solidFill>
            </a:endParaRPr>
          </a:p>
          <a:p>
            <a:pPr algn="ctr"/>
            <a:r>
              <a:rPr lang="tr-TR" sz="2000" dirty="0">
                <a:solidFill>
                  <a:schemeClr val="tx2"/>
                </a:solidFill>
              </a:rPr>
              <a:t>nilgun.bek@lokmanhekim.edu.tr</a:t>
            </a:r>
          </a:p>
          <a:p>
            <a:pPr algn="ctr"/>
            <a:endParaRPr lang="tr-TR" sz="4000" dirty="0">
              <a:solidFill>
                <a:srgbClr val="C00000"/>
              </a:solidFill>
              <a:latin typeface="Calibri" panose="020F0502020204030204" pitchFamily="34" charset="0"/>
              <a:cs typeface="Calibri" panose="020F0502020204030204" pitchFamily="34" charset="0"/>
            </a:endParaRPr>
          </a:p>
        </p:txBody>
      </p:sp>
      <p:sp>
        <p:nvSpPr>
          <p:cNvPr id="2" name="Metin kutusu 1">
            <a:extLst>
              <a:ext uri="{FF2B5EF4-FFF2-40B4-BE49-F238E27FC236}">
                <a16:creationId xmlns:a16="http://schemas.microsoft.com/office/drawing/2014/main" id="{0348E412-C0E0-4ED2-B309-BE96624480F7}"/>
              </a:ext>
            </a:extLst>
          </p:cNvPr>
          <p:cNvSpPr txBox="1"/>
          <p:nvPr/>
        </p:nvSpPr>
        <p:spPr>
          <a:xfrm>
            <a:off x="207446" y="2969747"/>
            <a:ext cx="10303908" cy="584775"/>
          </a:xfrm>
          <a:prstGeom prst="rect">
            <a:avLst/>
          </a:prstGeom>
          <a:noFill/>
        </p:spPr>
        <p:txBody>
          <a:bodyPr wrap="square" rtlCol="0">
            <a:spAutoFit/>
          </a:bodyPr>
          <a:lstStyle/>
          <a:p>
            <a:pPr algn="ctr"/>
            <a:r>
              <a:rPr lang="tr-TR" sz="3200" b="1" dirty="0">
                <a:solidFill>
                  <a:schemeClr val="tx2">
                    <a:lumMod val="75000"/>
                  </a:schemeClr>
                </a:solidFill>
                <a:cs typeface="Calibri" panose="020F0502020204030204" pitchFamily="34" charset="0"/>
              </a:rPr>
              <a:t>Kullandığımız Uzaktan Eğitim Sistemleri ve Süreç Yönetimi</a:t>
            </a:r>
            <a:endParaRPr lang="tr-TR" sz="3200" dirty="0">
              <a:solidFill>
                <a:schemeClr val="tx2">
                  <a:lumMod val="75000"/>
                </a:schemeClr>
              </a:solidFill>
            </a:endParaRPr>
          </a:p>
        </p:txBody>
      </p:sp>
      <p:pic>
        <p:nvPicPr>
          <p:cNvPr id="8" name="Resim 7">
            <a:extLst>
              <a:ext uri="{FF2B5EF4-FFF2-40B4-BE49-F238E27FC236}">
                <a16:creationId xmlns:a16="http://schemas.microsoft.com/office/drawing/2014/main" id="{A8978A58-43BF-4F80-BDFE-B477C91D71BB}"/>
              </a:ext>
            </a:extLst>
          </p:cNvPr>
          <p:cNvPicPr>
            <a:picLocks noChangeAspect="1"/>
          </p:cNvPicPr>
          <p:nvPr/>
        </p:nvPicPr>
        <p:blipFill rotWithShape="1">
          <a:blip r:embed="rId3"/>
          <a:srcRect l="43291" t="27692" r="17221" b="53026"/>
          <a:stretch/>
        </p:blipFill>
        <p:spPr>
          <a:xfrm>
            <a:off x="3180275" y="3554522"/>
            <a:ext cx="4332849" cy="13223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AC8FABA-FDF8-464F-A8C4-FA45EFF5DD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900" y="200025"/>
            <a:ext cx="9195431" cy="6500760"/>
          </a:xfrm>
          <a:prstGeom prst="rect">
            <a:avLst/>
          </a:prstGeom>
        </p:spPr>
      </p:pic>
      <p:pic>
        <p:nvPicPr>
          <p:cNvPr id="3" name="Resim 2">
            <a:extLst>
              <a:ext uri="{FF2B5EF4-FFF2-40B4-BE49-F238E27FC236}">
                <a16:creationId xmlns:a16="http://schemas.microsoft.com/office/drawing/2014/main" id="{4C6C1479-8CAC-47B4-9E77-0084F370EF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2114"/>
            <a:ext cx="2325258" cy="1162629"/>
          </a:xfrm>
          <a:prstGeom prst="rect">
            <a:avLst/>
          </a:prstGeom>
        </p:spPr>
      </p:pic>
      <p:sp>
        <p:nvSpPr>
          <p:cNvPr id="6" name="Metin kutusu 5">
            <a:extLst>
              <a:ext uri="{FF2B5EF4-FFF2-40B4-BE49-F238E27FC236}">
                <a16:creationId xmlns:a16="http://schemas.microsoft.com/office/drawing/2014/main" id="{6B22C665-DED1-45AA-830C-0E7C09451689}"/>
              </a:ext>
            </a:extLst>
          </p:cNvPr>
          <p:cNvSpPr txBox="1"/>
          <p:nvPr/>
        </p:nvSpPr>
        <p:spPr>
          <a:xfrm>
            <a:off x="1792423" y="406539"/>
            <a:ext cx="7516678" cy="707886"/>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tr-TR" sz="4000" dirty="0">
                <a:solidFill>
                  <a:schemeClr val="accent2">
                    <a:lumMod val="75000"/>
                  </a:schemeClr>
                </a:solidFill>
                <a:effectLst>
                  <a:outerShdw blurRad="38100" dist="38100" dir="2700000" algn="tl">
                    <a:srgbClr val="000000">
                      <a:alpha val="43137"/>
                    </a:srgbClr>
                  </a:outerShdw>
                </a:effectLst>
              </a:rPr>
              <a:t>Sayılarla Mevcut Durum Analizi</a:t>
            </a:r>
          </a:p>
        </p:txBody>
      </p:sp>
      <p:sp>
        <p:nvSpPr>
          <p:cNvPr id="4" name="Metin kutusu 3">
            <a:extLst>
              <a:ext uri="{FF2B5EF4-FFF2-40B4-BE49-F238E27FC236}">
                <a16:creationId xmlns:a16="http://schemas.microsoft.com/office/drawing/2014/main" id="{E6ED3CE2-D20A-46A7-AA5E-251046030773}"/>
              </a:ext>
            </a:extLst>
          </p:cNvPr>
          <p:cNvSpPr txBox="1"/>
          <p:nvPr/>
        </p:nvSpPr>
        <p:spPr>
          <a:xfrm>
            <a:off x="537074" y="6151530"/>
            <a:ext cx="9195431" cy="446276"/>
          </a:xfrm>
          <a:prstGeom prst="rect">
            <a:avLst/>
          </a:prstGeom>
          <a:noFill/>
        </p:spPr>
        <p:txBody>
          <a:bodyPr wrap="square" rtlCol="0">
            <a:spAutoFit/>
          </a:bodyPr>
          <a:lstStyle/>
          <a:p>
            <a:pPr algn="ctr"/>
            <a:r>
              <a:rPr lang="tr-TR" sz="2300" b="1" dirty="0">
                <a:solidFill>
                  <a:schemeClr val="bg1"/>
                </a:solidFill>
              </a:rPr>
              <a:t>Ağırlıklı olarak ALMS-</a:t>
            </a:r>
            <a:r>
              <a:rPr lang="tr-TR" sz="2300" b="1" dirty="0" err="1">
                <a:solidFill>
                  <a:schemeClr val="bg1"/>
                </a:solidFill>
              </a:rPr>
              <a:t>Perculus</a:t>
            </a:r>
            <a:r>
              <a:rPr lang="tr-TR" sz="2300" b="1" dirty="0">
                <a:solidFill>
                  <a:schemeClr val="bg1"/>
                </a:solidFill>
              </a:rPr>
              <a:t> sistemi kullanımı  dikkati çekiyor</a:t>
            </a:r>
          </a:p>
        </p:txBody>
      </p:sp>
    </p:spTree>
    <p:extLst>
      <p:ext uri="{BB962C8B-B14F-4D97-AF65-F5344CB8AC3E}">
        <p14:creationId xmlns:p14="http://schemas.microsoft.com/office/powerpoint/2010/main" val="16586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7A65ADD5-D5B3-4191-8CB5-F501213A9779}"/>
              </a:ext>
            </a:extLst>
          </p:cNvPr>
          <p:cNvSpPr>
            <a:spLocks noGrp="1"/>
          </p:cNvSpPr>
          <p:nvPr>
            <p:ph type="body" idx="1"/>
          </p:nvPr>
        </p:nvSpPr>
        <p:spPr>
          <a:xfrm>
            <a:off x="1765300" y="276225"/>
            <a:ext cx="7848600" cy="745140"/>
          </a:xfrm>
        </p:spPr>
        <p:txBody>
          <a:bodyPr/>
          <a:lstStyle/>
          <a:p>
            <a:pPr marL="0" indent="0">
              <a:buNone/>
            </a:pPr>
            <a:r>
              <a:rPr lang="tr-TR" dirty="0"/>
              <a:t>ADVANCITY (ALMS)-PERCULUS PLUS </a:t>
            </a:r>
          </a:p>
        </p:txBody>
      </p:sp>
      <p:sp>
        <p:nvSpPr>
          <p:cNvPr id="4" name="Metin kutusu 3">
            <a:extLst>
              <a:ext uri="{FF2B5EF4-FFF2-40B4-BE49-F238E27FC236}">
                <a16:creationId xmlns:a16="http://schemas.microsoft.com/office/drawing/2014/main" id="{4A92ECB9-0CF6-4602-8014-1113E8F78067}"/>
              </a:ext>
            </a:extLst>
          </p:cNvPr>
          <p:cNvSpPr txBox="1"/>
          <p:nvPr/>
        </p:nvSpPr>
        <p:spPr>
          <a:xfrm>
            <a:off x="241300" y="1657766"/>
            <a:ext cx="10210800" cy="5170646"/>
          </a:xfrm>
          <a:prstGeom prst="rect">
            <a:avLst/>
          </a:prstGeom>
          <a:noFill/>
        </p:spPr>
        <p:txBody>
          <a:bodyPr wrap="square" rtlCol="0">
            <a:spAutoFit/>
          </a:bodyPr>
          <a:lstStyle/>
          <a:p>
            <a:pPr marL="342900" lvl="0" indent="-342900">
              <a:buFont typeface="Arial" panose="020B0604020202020204" pitchFamily="34" charset="0"/>
              <a:buChar char="•"/>
            </a:pPr>
            <a:r>
              <a:rPr lang="tr-TR" sz="2400" dirty="0"/>
              <a:t>Sistem kullanıcı dostu bir ara yüze sahip, </a:t>
            </a:r>
          </a:p>
          <a:p>
            <a:pPr marL="342900" lvl="0" indent="-342900">
              <a:buFont typeface="Arial" panose="020B0604020202020204" pitchFamily="34" charset="0"/>
              <a:buChar char="•"/>
            </a:pPr>
            <a:r>
              <a:rPr lang="tr-TR" sz="2400" dirty="0"/>
              <a:t>Sanal sınıf, video ders, doküman ve </a:t>
            </a:r>
            <a:r>
              <a:rPr lang="tr-TR" sz="2400" dirty="0" err="1"/>
              <a:t>scorm</a:t>
            </a:r>
            <a:r>
              <a:rPr lang="tr-TR" sz="2400" dirty="0"/>
              <a:t> paket yükleme imkanı, vb.  yeterli düzeydeki çeşitliliğe sahip, </a:t>
            </a:r>
          </a:p>
          <a:p>
            <a:pPr marL="342900" lvl="0" indent="-342900">
              <a:buFont typeface="Arial" panose="020B0604020202020204" pitchFamily="34" charset="0"/>
              <a:buChar char="•"/>
            </a:pPr>
            <a:r>
              <a:rPr lang="tr-TR" sz="2400" dirty="0" err="1"/>
              <a:t>Scorm</a:t>
            </a:r>
            <a:r>
              <a:rPr lang="tr-TR" sz="2400" dirty="0"/>
              <a:t> paket yüklemelerinde herhangi bir boyut sınırlandırması mevcut değil, </a:t>
            </a:r>
          </a:p>
          <a:p>
            <a:pPr marL="342900" lvl="0" indent="-342900">
              <a:buFont typeface="Arial" panose="020B0604020202020204" pitchFamily="34" charset="0"/>
              <a:buChar char="•"/>
            </a:pPr>
            <a:r>
              <a:rPr lang="tr-TR" sz="2400" dirty="0" err="1"/>
              <a:t>Aktiviter</a:t>
            </a:r>
            <a:r>
              <a:rPr lang="tr-TR" sz="2400" dirty="0"/>
              <a:t> raporlamaları, sistem yöneticisi ve öğretim elemanları tarafından kolay bir şekilde gerçekleştirilebilir,</a:t>
            </a:r>
          </a:p>
          <a:p>
            <a:pPr marL="342900" lvl="0" indent="-342900">
              <a:buFont typeface="Arial" panose="020B0604020202020204" pitchFamily="34" charset="0"/>
              <a:buChar char="•"/>
            </a:pPr>
            <a:r>
              <a:rPr lang="tr-TR" sz="2400" dirty="0"/>
              <a:t>Senkron eğitim ve sınav uygulamalarında ek bir uygulama veya donanımlara ihtiyaç duymazlar,</a:t>
            </a:r>
          </a:p>
          <a:p>
            <a:pPr marL="342900" lvl="0" indent="-342900">
              <a:buFont typeface="Arial" panose="020B0604020202020204" pitchFamily="34" charset="0"/>
              <a:buChar char="•"/>
            </a:pPr>
            <a:r>
              <a:rPr lang="tr-TR" sz="2400" dirty="0"/>
              <a:t>Uzaktan sınav uygulamaları sistem yöneticisi tarafından takip edilebilir, </a:t>
            </a:r>
          </a:p>
          <a:p>
            <a:pPr marL="342900" lvl="0" indent="-342900">
              <a:buFont typeface="Arial" panose="020B0604020202020204" pitchFamily="34" charset="0"/>
              <a:buChar char="•"/>
            </a:pPr>
            <a:r>
              <a:rPr lang="tr-TR" sz="2400" dirty="0"/>
              <a:t>Bilgi Teknolojileri, Atatürk İlkeleri ve İnkılap Tarihi ve Türk Dili gibi zorunlu derslere ait hazır içerikleri öğrencilere sunma imkanı sağlamaktadır,</a:t>
            </a:r>
          </a:p>
          <a:p>
            <a:pPr marL="342900" lvl="0" indent="-342900">
              <a:buFont typeface="Arial" panose="020B0604020202020204" pitchFamily="34" charset="0"/>
              <a:buChar char="•"/>
            </a:pPr>
            <a:r>
              <a:rPr lang="tr-TR" sz="2400" dirty="0"/>
              <a:t>Müfredat derslerine ek olarak düzenlenen farklı eğitim programlarında da kullanılabilir. </a:t>
            </a:r>
          </a:p>
          <a:p>
            <a:endParaRPr lang="tr-TR" dirty="0"/>
          </a:p>
        </p:txBody>
      </p:sp>
      <p:sp>
        <p:nvSpPr>
          <p:cNvPr id="5" name="Metin kutusu 4">
            <a:extLst>
              <a:ext uri="{FF2B5EF4-FFF2-40B4-BE49-F238E27FC236}">
                <a16:creationId xmlns:a16="http://schemas.microsoft.com/office/drawing/2014/main" id="{D9EFE4CF-D12E-4249-A024-D2B3B8CA9E10}"/>
              </a:ext>
            </a:extLst>
          </p:cNvPr>
          <p:cNvSpPr txBox="1"/>
          <p:nvPr/>
        </p:nvSpPr>
        <p:spPr>
          <a:xfrm>
            <a:off x="3517900" y="1021365"/>
            <a:ext cx="3562770" cy="861774"/>
          </a:xfrm>
          <a:prstGeom prst="rect">
            <a:avLst/>
          </a:prstGeom>
          <a:noFill/>
        </p:spPr>
        <p:txBody>
          <a:bodyPr wrap="none" rtlCol="0">
            <a:spAutoFit/>
          </a:bodyPr>
          <a:lstStyle/>
          <a:p>
            <a:r>
              <a:rPr lang="tr-TR" sz="3200" dirty="0">
                <a:solidFill>
                  <a:srgbClr val="0070C0"/>
                </a:solidFill>
                <a:effectLst>
                  <a:outerShdw blurRad="38100" dist="38100" dir="2700000" algn="tl">
                    <a:srgbClr val="000000">
                      <a:alpha val="43137"/>
                    </a:srgbClr>
                  </a:outerShdw>
                </a:effectLst>
              </a:rPr>
              <a:t>Sistemin Avantajları </a:t>
            </a:r>
          </a:p>
          <a:p>
            <a:endParaRPr lang="tr-TR" dirty="0"/>
          </a:p>
        </p:txBody>
      </p:sp>
    </p:spTree>
    <p:extLst>
      <p:ext uri="{BB962C8B-B14F-4D97-AF65-F5344CB8AC3E}">
        <p14:creationId xmlns:p14="http://schemas.microsoft.com/office/powerpoint/2010/main" val="2291534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B664330D-B22F-154D-8536-9FB0D1E9A628}"/>
              </a:ext>
            </a:extLst>
          </p:cNvPr>
          <p:cNvSpPr/>
          <p:nvPr/>
        </p:nvSpPr>
        <p:spPr>
          <a:xfrm>
            <a:off x="241300" y="3476625"/>
            <a:ext cx="6781800" cy="35052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3799D76B-D306-40CF-A40E-1963F37F679C}"/>
              </a:ext>
            </a:extLst>
          </p:cNvPr>
          <p:cNvSpPr txBox="1"/>
          <p:nvPr/>
        </p:nvSpPr>
        <p:spPr>
          <a:xfrm>
            <a:off x="355600" y="1391033"/>
            <a:ext cx="9982200" cy="5909310"/>
          </a:xfrm>
          <a:prstGeom prst="rect">
            <a:avLst/>
          </a:prstGeom>
          <a:noFill/>
        </p:spPr>
        <p:txBody>
          <a:bodyPr wrap="square" rtlCol="0">
            <a:spAutoFit/>
          </a:bodyPr>
          <a:lstStyle/>
          <a:p>
            <a:pPr marL="285750" lvl="0" indent="-285750">
              <a:buFont typeface="Arial" panose="020B0604020202020204" pitchFamily="34" charset="0"/>
              <a:buChar char="•"/>
            </a:pPr>
            <a:r>
              <a:rPr lang="tr-TR" sz="2400" dirty="0" err="1"/>
              <a:t>Scorm</a:t>
            </a:r>
            <a:r>
              <a:rPr lang="tr-TR" sz="2400" dirty="0"/>
              <a:t> paket uygulamalarında teknik sıkıntılar (donma, öğrencinin kaldığı yerden devam edememesi vb.) yaşanabiliyor, </a:t>
            </a:r>
          </a:p>
          <a:p>
            <a:pPr marL="285750" lvl="0" indent="-285750">
              <a:buFont typeface="Arial" panose="020B0604020202020204" pitchFamily="34" charset="0"/>
              <a:buChar char="•"/>
            </a:pPr>
            <a:r>
              <a:rPr lang="tr-TR" sz="2400" dirty="0"/>
              <a:t>Soru bankası uygulamasında yaşanan teknik sıkıntılara bağlı olarak tam ve etkili bir biçimde kullanılamıyor,  </a:t>
            </a:r>
          </a:p>
          <a:p>
            <a:pPr marL="285750" lvl="0" indent="-285750">
              <a:buFont typeface="Arial" panose="020B0604020202020204" pitchFamily="34" charset="0"/>
              <a:buChar char="•"/>
            </a:pPr>
            <a:r>
              <a:rPr lang="tr-TR" sz="2400" dirty="0"/>
              <a:t>Yönetici panelinde bazı raporlamalara zamanında erişilemiyor, </a:t>
            </a:r>
          </a:p>
          <a:p>
            <a:pPr marL="285750" lvl="0" indent="-285750">
              <a:buFont typeface="Arial" panose="020B0604020202020204" pitchFamily="34" charset="0"/>
              <a:buChar char="•"/>
            </a:pPr>
            <a:r>
              <a:rPr lang="tr-TR" sz="2400" dirty="0"/>
              <a:t>Güvenli sınav uygulamasına  ilişkin sorunlar yaşanabiliyor </a:t>
            </a:r>
          </a:p>
          <a:p>
            <a:pPr marL="742950" lvl="1" indent="-285750">
              <a:buFont typeface="Arial" panose="020B0604020202020204" pitchFamily="34" charset="0"/>
              <a:buChar char="•"/>
            </a:pPr>
            <a:r>
              <a:rPr lang="tr-TR" sz="2400" dirty="0"/>
              <a:t>Sınav ekranı öğrenciyi atabiliyor, </a:t>
            </a:r>
          </a:p>
          <a:p>
            <a:pPr marL="742950" lvl="1" indent="-285750">
              <a:buFont typeface="Arial" panose="020B0604020202020204" pitchFamily="34" charset="0"/>
              <a:buChar char="•"/>
            </a:pPr>
            <a:r>
              <a:rPr lang="tr-TR" sz="2400" dirty="0"/>
              <a:t>Farklı bilgisayarlardan aynı anda oturum açılabiliyor, </a:t>
            </a:r>
          </a:p>
          <a:p>
            <a:pPr marL="742950" lvl="1" indent="-285750">
              <a:buFont typeface="Arial" panose="020B0604020202020204" pitchFamily="34" charset="0"/>
              <a:buChar char="•"/>
            </a:pPr>
            <a:r>
              <a:rPr lang="tr-TR" sz="2400" dirty="0"/>
              <a:t>Görüntü, ses ve ekran kaydı alınamıyor, </a:t>
            </a:r>
          </a:p>
          <a:p>
            <a:pPr marL="742950" lvl="1" indent="-285750">
              <a:buFont typeface="Arial" panose="020B0604020202020204" pitchFamily="34" charset="0"/>
              <a:buChar char="•"/>
            </a:pPr>
            <a:r>
              <a:rPr lang="tr-TR" sz="2400" dirty="0"/>
              <a:t>Aynı IP üzerinden birden fazla öğrenci giriş yapabiliyor, </a:t>
            </a:r>
          </a:p>
          <a:p>
            <a:pPr marL="742950" lvl="1" indent="-285750">
              <a:buFont typeface="Arial" panose="020B0604020202020204" pitchFamily="34" charset="0"/>
              <a:buChar char="•"/>
            </a:pPr>
            <a:r>
              <a:rPr lang="tr-TR" sz="2400" dirty="0"/>
              <a:t>Sınav sorularına süre verilemiyor,</a:t>
            </a:r>
          </a:p>
          <a:p>
            <a:pPr marL="742950" lvl="1" indent="-285750">
              <a:buFont typeface="Arial" panose="020B0604020202020204" pitchFamily="34" charset="0"/>
              <a:buChar char="•"/>
            </a:pPr>
            <a:r>
              <a:rPr lang="tr-TR" sz="2400" dirty="0"/>
              <a:t>Öğrenci sınav hareketlerine ait “</a:t>
            </a:r>
            <a:r>
              <a:rPr lang="tr-TR" sz="2400" dirty="0" err="1"/>
              <a:t>log</a:t>
            </a:r>
            <a:r>
              <a:rPr lang="tr-TR" sz="2400" dirty="0"/>
              <a:t> kayıtları” sağlıklı bir biçimde tutulamıyor,</a:t>
            </a:r>
          </a:p>
          <a:p>
            <a:pPr marL="742950" lvl="1" indent="-285750">
              <a:buFont typeface="Arial" panose="020B0604020202020204" pitchFamily="34" charset="0"/>
              <a:buChar char="•"/>
            </a:pPr>
            <a:r>
              <a:rPr lang="tr-TR" sz="2400" dirty="0"/>
              <a:t>Sıklıkla “soru atlama”, cevap verilen soru “boş” olarak raporlanıyor</a:t>
            </a:r>
          </a:p>
          <a:p>
            <a:pPr lvl="1"/>
            <a:r>
              <a:rPr lang="tr-TR" sz="2400" dirty="0"/>
              <a:t>Hizmet sağlayıcı şirket teknik destek aşamalarında yetersiz kalabiliyor.</a:t>
            </a:r>
          </a:p>
          <a:p>
            <a:endParaRPr lang="tr-TR" dirty="0"/>
          </a:p>
        </p:txBody>
      </p:sp>
      <p:sp>
        <p:nvSpPr>
          <p:cNvPr id="5" name="Metin Yer Tutucusu 2">
            <a:extLst>
              <a:ext uri="{FF2B5EF4-FFF2-40B4-BE49-F238E27FC236}">
                <a16:creationId xmlns:a16="http://schemas.microsoft.com/office/drawing/2014/main" id="{EE10CC50-AD61-48B6-9EC3-087B37D7A3AD}"/>
              </a:ext>
            </a:extLst>
          </p:cNvPr>
          <p:cNvSpPr>
            <a:spLocks noGrp="1"/>
          </p:cNvSpPr>
          <p:nvPr>
            <p:ph type="title"/>
          </p:nvPr>
        </p:nvSpPr>
        <p:spPr>
          <a:xfrm>
            <a:off x="1612900" y="109305"/>
            <a:ext cx="8512175" cy="1354217"/>
          </a:xfrm>
        </p:spPr>
        <p:txBody>
          <a:bodyPr/>
          <a:lstStyle/>
          <a:p>
            <a:pPr marL="0" indent="0">
              <a:buNone/>
            </a:pPr>
            <a:r>
              <a:rPr lang="tr-TR" dirty="0">
                <a:solidFill>
                  <a:srgbClr val="C00000"/>
                </a:solidFill>
                <a:effectLst>
                  <a:outerShdw blurRad="38100" dist="38100" dir="2700000" algn="tl">
                    <a:srgbClr val="000000">
                      <a:alpha val="43137"/>
                    </a:srgbClr>
                  </a:outerShdw>
                </a:effectLst>
              </a:rPr>
              <a:t>ADVANCITY (ALMS)-PERCULUS PLUS </a:t>
            </a:r>
          </a:p>
        </p:txBody>
      </p:sp>
      <p:sp>
        <p:nvSpPr>
          <p:cNvPr id="6" name="Metin kutusu 5">
            <a:extLst>
              <a:ext uri="{FF2B5EF4-FFF2-40B4-BE49-F238E27FC236}">
                <a16:creationId xmlns:a16="http://schemas.microsoft.com/office/drawing/2014/main" id="{C1F646F2-09C1-420D-95C6-C2E7F3ECE55F}"/>
              </a:ext>
            </a:extLst>
          </p:cNvPr>
          <p:cNvSpPr txBox="1"/>
          <p:nvPr/>
        </p:nvSpPr>
        <p:spPr>
          <a:xfrm>
            <a:off x="3441700" y="724056"/>
            <a:ext cx="4131452" cy="861774"/>
          </a:xfrm>
          <a:prstGeom prst="rect">
            <a:avLst/>
          </a:prstGeom>
          <a:noFill/>
        </p:spPr>
        <p:txBody>
          <a:bodyPr wrap="none" rtlCol="0">
            <a:spAutoFit/>
          </a:bodyPr>
          <a:lstStyle/>
          <a:p>
            <a:r>
              <a:rPr lang="tr-TR" sz="3200" dirty="0">
                <a:solidFill>
                  <a:srgbClr val="0070C0"/>
                </a:solidFill>
                <a:effectLst>
                  <a:outerShdw blurRad="38100" dist="38100" dir="2700000" algn="tl">
                    <a:srgbClr val="000000">
                      <a:alpha val="43137"/>
                    </a:srgbClr>
                  </a:outerShdw>
                </a:effectLst>
              </a:rPr>
              <a:t>Sistemin Dezavantajları </a:t>
            </a:r>
          </a:p>
          <a:p>
            <a:endParaRPr lang="tr-TR" dirty="0"/>
          </a:p>
        </p:txBody>
      </p:sp>
      <p:sp>
        <p:nvSpPr>
          <p:cNvPr id="7" name="Metin kutusu 6">
            <a:extLst>
              <a:ext uri="{FF2B5EF4-FFF2-40B4-BE49-F238E27FC236}">
                <a16:creationId xmlns:a16="http://schemas.microsoft.com/office/drawing/2014/main" id="{8437FBCF-B7DB-4851-9F9F-1665C9989A1C}"/>
              </a:ext>
            </a:extLst>
          </p:cNvPr>
          <p:cNvSpPr txBox="1"/>
          <p:nvPr/>
        </p:nvSpPr>
        <p:spPr>
          <a:xfrm>
            <a:off x="260897" y="3630246"/>
            <a:ext cx="9760786" cy="2554545"/>
          </a:xfrm>
          <a:prstGeom prst="rect">
            <a:avLst/>
          </a:prstGeom>
          <a:solidFill>
            <a:schemeClr val="accent1">
              <a:lumMod val="20000"/>
              <a:lumOff val="80000"/>
            </a:schemeClr>
          </a:solidFill>
          <a:ln w="38100">
            <a:solidFill>
              <a:schemeClr val="accent2"/>
            </a:solidFill>
          </a:ln>
        </p:spPr>
        <p:txBody>
          <a:bodyPr wrap="square" rtlCol="0">
            <a:spAutoFit/>
          </a:bodyPr>
          <a:lstStyle/>
          <a:p>
            <a:pPr algn="ctr"/>
            <a:endParaRPr lang="tr-TR" sz="3200" dirty="0"/>
          </a:p>
          <a:p>
            <a:pPr algn="ctr"/>
            <a:r>
              <a:rPr lang="tr-TR" sz="3200" dirty="0" err="1"/>
              <a:t>Pandeminin</a:t>
            </a:r>
            <a:r>
              <a:rPr lang="tr-TR" sz="3200" dirty="0"/>
              <a:t> değişen koşulları, eğitimin iyileştirilmesine yönelik kaygılar ve sitemde saptanan sorunlar doğrultusunda yeni eylem planı gerekliliği doğdu.</a:t>
            </a:r>
          </a:p>
          <a:p>
            <a:pPr algn="ctr"/>
            <a:endParaRPr lang="tr-TR" sz="3200" dirty="0"/>
          </a:p>
        </p:txBody>
      </p:sp>
      <p:sp>
        <p:nvSpPr>
          <p:cNvPr id="8" name="Metin kutusu 7">
            <a:extLst>
              <a:ext uri="{FF2B5EF4-FFF2-40B4-BE49-F238E27FC236}">
                <a16:creationId xmlns:a16="http://schemas.microsoft.com/office/drawing/2014/main" id="{DBF4F00E-90BC-4335-9E7C-894EC746D27F}"/>
              </a:ext>
            </a:extLst>
          </p:cNvPr>
          <p:cNvSpPr txBox="1"/>
          <p:nvPr/>
        </p:nvSpPr>
        <p:spPr>
          <a:xfrm>
            <a:off x="260897" y="1477713"/>
            <a:ext cx="9760786" cy="1569660"/>
          </a:xfrm>
          <a:prstGeom prst="rect">
            <a:avLst/>
          </a:prstGeom>
          <a:solidFill>
            <a:schemeClr val="accent1">
              <a:lumMod val="20000"/>
              <a:lumOff val="80000"/>
            </a:schemeClr>
          </a:solidFill>
          <a:ln w="38100">
            <a:solidFill>
              <a:schemeClr val="accent2"/>
            </a:solidFill>
          </a:ln>
        </p:spPr>
        <p:txBody>
          <a:bodyPr wrap="square" rtlCol="0">
            <a:spAutoFit/>
          </a:bodyPr>
          <a:lstStyle/>
          <a:p>
            <a:pPr algn="ctr"/>
            <a:r>
              <a:rPr lang="tr-TR" sz="3200" dirty="0"/>
              <a:t>Sistemin verilerinin üniversitemize ait sunucularda değil bulutta tutması ve YÖK tarafından da dikkat çekilen güvenliğini sağlama endişesinin bulunması.</a:t>
            </a:r>
          </a:p>
        </p:txBody>
      </p:sp>
    </p:spTree>
    <p:extLst>
      <p:ext uri="{BB962C8B-B14F-4D97-AF65-F5344CB8AC3E}">
        <p14:creationId xmlns:p14="http://schemas.microsoft.com/office/powerpoint/2010/main" val="401299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6622EA4-4D2F-4EA2-AEC8-033B17AB048C}"/>
              </a:ext>
            </a:extLst>
          </p:cNvPr>
          <p:cNvSpPr>
            <a:spLocks noGrp="1"/>
          </p:cNvSpPr>
          <p:nvPr>
            <p:ph type="title"/>
          </p:nvPr>
        </p:nvSpPr>
        <p:spPr>
          <a:xfrm>
            <a:off x="988983" y="504825"/>
            <a:ext cx="8839200" cy="984885"/>
          </a:xfrm>
        </p:spPr>
        <p:txBody>
          <a:bodyPr/>
          <a:lstStyle/>
          <a:p>
            <a:r>
              <a:rPr lang="tr-TR" sz="3200" dirty="0"/>
              <a:t>Üniversite Yönetimince </a:t>
            </a:r>
            <a:br>
              <a:rPr lang="tr-TR" sz="3200" dirty="0"/>
            </a:br>
            <a:r>
              <a:rPr lang="tr-TR" sz="3200" dirty="0" err="1"/>
              <a:t>Pandemi</a:t>
            </a:r>
            <a:r>
              <a:rPr lang="tr-TR" sz="3200" dirty="0"/>
              <a:t> Koşullarına Göre Yapılan Güncellemeler</a:t>
            </a:r>
          </a:p>
        </p:txBody>
      </p:sp>
      <p:sp>
        <p:nvSpPr>
          <p:cNvPr id="3" name="Metin Yer Tutucusu 2">
            <a:extLst>
              <a:ext uri="{FF2B5EF4-FFF2-40B4-BE49-F238E27FC236}">
                <a16:creationId xmlns:a16="http://schemas.microsoft.com/office/drawing/2014/main" id="{1CE22D22-0884-4316-814A-6D5F05972D4E}"/>
              </a:ext>
            </a:extLst>
          </p:cNvPr>
          <p:cNvSpPr>
            <a:spLocks noGrp="1"/>
          </p:cNvSpPr>
          <p:nvPr>
            <p:ph type="body" idx="1"/>
          </p:nvPr>
        </p:nvSpPr>
        <p:spPr>
          <a:xfrm>
            <a:off x="622300" y="1800225"/>
            <a:ext cx="9448800" cy="3323987"/>
          </a:xfrm>
        </p:spPr>
        <p:txBody>
          <a:bodyPr/>
          <a:lstStyle/>
          <a:p>
            <a:pPr>
              <a:lnSpc>
                <a:spcPct val="100000"/>
              </a:lnSpc>
              <a:buClr>
                <a:srgbClr val="C00000"/>
              </a:buClr>
              <a:buFont typeface="Wingdings" panose="05000000000000000000" pitchFamily="2" charset="2"/>
              <a:buChar char="Ø"/>
            </a:pPr>
            <a:r>
              <a:rPr lang="tr-TR" sz="2400" b="0" dirty="0">
                <a:solidFill>
                  <a:schemeClr val="tx1"/>
                </a:solidFill>
                <a:effectLst/>
              </a:rPr>
              <a:t>08.09.2020 tarih ve 2020/104 sayılı Senato kararı ile, 2020-2021 Eğitim- Öğretim yılı Güz Döneminde tüm ön lisans, lisans ve lisansüstü programlarında  teorik derslerin yüz yüze aynı ortamda bulunmaksızın, </a:t>
            </a:r>
            <a:r>
              <a:rPr lang="tr-TR" sz="2400" dirty="0">
                <a:effectLst/>
              </a:rPr>
              <a:t>çevirim içi ortamda eş zamanlı </a:t>
            </a:r>
            <a:r>
              <a:rPr lang="tr-TR" sz="2400" b="0" dirty="0">
                <a:solidFill>
                  <a:schemeClr val="tx1"/>
                </a:solidFill>
                <a:effectLst/>
              </a:rPr>
              <a:t>olarak yapılmasına,</a:t>
            </a:r>
          </a:p>
          <a:p>
            <a:pPr>
              <a:lnSpc>
                <a:spcPct val="100000"/>
              </a:lnSpc>
              <a:buClr>
                <a:srgbClr val="C00000"/>
              </a:buClr>
              <a:buFont typeface="Wingdings" panose="05000000000000000000" pitchFamily="2" charset="2"/>
              <a:buChar char="Ø"/>
            </a:pPr>
            <a:endParaRPr lang="tr-TR" sz="2400" b="0" dirty="0">
              <a:solidFill>
                <a:schemeClr val="tx1"/>
              </a:solidFill>
              <a:effectLst/>
            </a:endParaRPr>
          </a:p>
          <a:p>
            <a:pPr>
              <a:lnSpc>
                <a:spcPct val="100000"/>
              </a:lnSpc>
              <a:buClr>
                <a:srgbClr val="C00000"/>
              </a:buClr>
              <a:buFont typeface="Wingdings" panose="05000000000000000000" pitchFamily="2" charset="2"/>
              <a:buChar char="Ø"/>
            </a:pPr>
            <a:r>
              <a:rPr lang="tr-TR" sz="2400" b="0" dirty="0">
                <a:solidFill>
                  <a:schemeClr val="tx1"/>
                </a:solidFill>
                <a:effectLst/>
              </a:rPr>
              <a:t>Uygulama ve laboratuvar derslerinin mümkün olan bölümlerinin uzaktan öğretim yöntemleriyle çevirim içi yapılmasına, mümkün olmayan durumlarda yarıyıl sonunda gerekli koşullar sağlanarak yapılmasına karar verildi.</a:t>
            </a:r>
          </a:p>
        </p:txBody>
      </p:sp>
      <p:sp>
        <p:nvSpPr>
          <p:cNvPr id="4" name="Metin kutusu 3">
            <a:extLst>
              <a:ext uri="{FF2B5EF4-FFF2-40B4-BE49-F238E27FC236}">
                <a16:creationId xmlns:a16="http://schemas.microsoft.com/office/drawing/2014/main" id="{CEFBE9FC-A1E0-42FE-91BC-8007B71C9B4B}"/>
              </a:ext>
            </a:extLst>
          </p:cNvPr>
          <p:cNvSpPr txBox="1"/>
          <p:nvPr/>
        </p:nvSpPr>
        <p:spPr>
          <a:xfrm>
            <a:off x="12700" y="5229225"/>
            <a:ext cx="10668000" cy="1477328"/>
          </a:xfrm>
          <a:prstGeom prst="rect">
            <a:avLst/>
          </a:prstGeom>
          <a:solidFill>
            <a:schemeClr val="accent1">
              <a:lumMod val="20000"/>
              <a:lumOff val="80000"/>
            </a:schemeClr>
          </a:solidFill>
          <a:ln w="38100">
            <a:solidFill>
              <a:srgbClr val="C00000"/>
            </a:solidFill>
          </a:ln>
        </p:spPr>
        <p:txBody>
          <a:bodyPr wrap="square" rtlCol="0">
            <a:spAutoFit/>
          </a:bodyPr>
          <a:lstStyle/>
          <a:p>
            <a:endParaRPr lang="tr-TR" dirty="0"/>
          </a:p>
          <a:p>
            <a:pPr marL="285750" indent="-285750">
              <a:buFont typeface="Wingdings" panose="05000000000000000000" pitchFamily="2" charset="2"/>
              <a:buChar char="ü"/>
            </a:pPr>
            <a:r>
              <a:rPr lang="tr-TR" dirty="0"/>
              <a:t>Akademik Takvimimize göre, 2020-2021 Eğitim- Öğretim yılı Güz Dönemi 05.10.2020 tarihinde başlayacaktı.</a:t>
            </a:r>
          </a:p>
          <a:p>
            <a:pPr marL="285750" indent="-285750">
              <a:buFont typeface="Wingdings" panose="05000000000000000000" pitchFamily="2" charset="2"/>
              <a:buChar char="ü"/>
            </a:pPr>
            <a:endParaRPr lang="tr-TR" dirty="0"/>
          </a:p>
          <a:p>
            <a:pPr marL="285750" indent="-285750">
              <a:buFont typeface="Wingdings" panose="05000000000000000000" pitchFamily="2" charset="2"/>
              <a:buChar char="ü"/>
            </a:pPr>
            <a:r>
              <a:rPr lang="tr-TR" dirty="0"/>
              <a:t>21.09.2020 tarihli toplantı ile, eğitime başlanmadan önce yapılması gereken hazırlıklar ve iş takvimi  belirlendi. </a:t>
            </a:r>
          </a:p>
          <a:p>
            <a:endParaRPr lang="tr-TR" dirty="0"/>
          </a:p>
        </p:txBody>
      </p:sp>
      <p:sp>
        <p:nvSpPr>
          <p:cNvPr id="6" name="Yıldız: 5 Nokta 5">
            <a:extLst>
              <a:ext uri="{FF2B5EF4-FFF2-40B4-BE49-F238E27FC236}">
                <a16:creationId xmlns:a16="http://schemas.microsoft.com/office/drawing/2014/main" id="{CC57AC0C-D617-498E-9276-1DE6EDB8AC8F}"/>
              </a:ext>
            </a:extLst>
          </p:cNvPr>
          <p:cNvSpPr/>
          <p:nvPr/>
        </p:nvSpPr>
        <p:spPr>
          <a:xfrm rot="1040152">
            <a:off x="145257" y="2206297"/>
            <a:ext cx="802005" cy="80200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9"/>
          </a:p>
        </p:txBody>
      </p:sp>
    </p:spTree>
    <p:extLst>
      <p:ext uri="{BB962C8B-B14F-4D97-AF65-F5344CB8AC3E}">
        <p14:creationId xmlns:p14="http://schemas.microsoft.com/office/powerpoint/2010/main" val="35701082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F55498E-FC45-4968-8882-A50688047EB7}"/>
              </a:ext>
            </a:extLst>
          </p:cNvPr>
          <p:cNvSpPr>
            <a:spLocks noGrp="1"/>
          </p:cNvSpPr>
          <p:nvPr>
            <p:ph type="title"/>
          </p:nvPr>
        </p:nvSpPr>
        <p:spPr>
          <a:xfrm>
            <a:off x="562265" y="1374292"/>
            <a:ext cx="9753600" cy="1785104"/>
          </a:xfrm>
        </p:spPr>
        <p:txBody>
          <a:bodyPr/>
          <a:lstStyle/>
          <a:p>
            <a:r>
              <a:rPr lang="tr-TR" sz="3200" dirty="0">
                <a:solidFill>
                  <a:srgbClr val="C00000"/>
                </a:solidFill>
                <a:cs typeface="Arial" panose="020B0604020202020204" pitchFamily="34" charset="0"/>
              </a:rPr>
              <a:t>ÜNİVERSİTEMİZDE KULLANILACAK  ANA LMS SİSTEMİ OLARAK </a:t>
            </a:r>
            <a:r>
              <a:rPr lang="tr-TR" sz="4000" dirty="0">
                <a:solidFill>
                  <a:srgbClr val="0070C0"/>
                </a:solidFill>
                <a:effectLst>
                  <a:outerShdw blurRad="38100" dist="38100" dir="2700000" algn="tl">
                    <a:srgbClr val="000000">
                      <a:alpha val="43137"/>
                    </a:srgbClr>
                  </a:outerShdw>
                </a:effectLst>
                <a:cs typeface="Arial" panose="020B0604020202020204" pitchFamily="34" charset="0"/>
              </a:rPr>
              <a:t>KEYPS </a:t>
            </a:r>
            <a:r>
              <a:rPr lang="tr-TR" sz="3200" dirty="0">
                <a:solidFill>
                  <a:srgbClr val="C00000"/>
                </a:solidFill>
                <a:cs typeface="Arial" panose="020B0604020202020204" pitchFamily="34" charset="0"/>
              </a:rPr>
              <a:t>BELİRLENDİ</a:t>
            </a:r>
            <a:br>
              <a:rPr lang="tr-TR" dirty="0">
                <a:solidFill>
                  <a:srgbClr val="C00000"/>
                </a:solidFill>
                <a:cs typeface="Arial" panose="020B0604020202020204" pitchFamily="34" charset="0"/>
              </a:rPr>
            </a:br>
            <a:endParaRPr lang="tr-TR" dirty="0"/>
          </a:p>
        </p:txBody>
      </p:sp>
      <p:sp>
        <p:nvSpPr>
          <p:cNvPr id="3" name="Metin Yer Tutucusu 2">
            <a:extLst>
              <a:ext uri="{FF2B5EF4-FFF2-40B4-BE49-F238E27FC236}">
                <a16:creationId xmlns:a16="http://schemas.microsoft.com/office/drawing/2014/main" id="{B3AA1EA6-4EE9-4353-993F-862EE55CE56B}"/>
              </a:ext>
            </a:extLst>
          </p:cNvPr>
          <p:cNvSpPr>
            <a:spLocks noGrp="1"/>
          </p:cNvSpPr>
          <p:nvPr>
            <p:ph type="body" idx="1"/>
          </p:nvPr>
        </p:nvSpPr>
        <p:spPr>
          <a:xfrm>
            <a:off x="1514765" y="2497035"/>
            <a:ext cx="7848600" cy="662361"/>
          </a:xfrm>
        </p:spPr>
        <p:txBody>
          <a:bodyPr/>
          <a:lstStyle/>
          <a:p>
            <a:pPr marL="0" indent="0" algn="ctr">
              <a:buNone/>
            </a:pPr>
            <a:r>
              <a:rPr lang="tr-TR" sz="3200" dirty="0">
                <a:solidFill>
                  <a:srgbClr val="0070C0"/>
                </a:solidFill>
                <a:effectLst/>
              </a:rPr>
              <a:t>Kurumsal Eğitim Yönetim Sistemleri</a:t>
            </a:r>
          </a:p>
        </p:txBody>
      </p:sp>
      <p:sp>
        <p:nvSpPr>
          <p:cNvPr id="5" name="Metin kutusu 4">
            <a:extLst>
              <a:ext uri="{FF2B5EF4-FFF2-40B4-BE49-F238E27FC236}">
                <a16:creationId xmlns:a16="http://schemas.microsoft.com/office/drawing/2014/main" id="{5A90410C-23B2-45B5-A0A6-A5FA1E7E7058}"/>
              </a:ext>
            </a:extLst>
          </p:cNvPr>
          <p:cNvSpPr txBox="1"/>
          <p:nvPr/>
        </p:nvSpPr>
        <p:spPr>
          <a:xfrm>
            <a:off x="562265" y="3295459"/>
            <a:ext cx="9753600" cy="2585323"/>
          </a:xfrm>
          <a:prstGeom prst="rect">
            <a:avLst/>
          </a:prstGeom>
          <a:noFill/>
        </p:spPr>
        <p:txBody>
          <a:bodyPr wrap="square" rtlCol="0">
            <a:spAutoFit/>
          </a:bodyPr>
          <a:lstStyle/>
          <a:p>
            <a:pPr algn="just"/>
            <a:r>
              <a:rPr lang="tr-TR" sz="2400" b="1" dirty="0">
                <a:solidFill>
                  <a:srgbClr val="C00000"/>
                </a:solidFill>
                <a:effectLst>
                  <a:outerShdw blurRad="38100" dist="38100" dir="2700000" algn="tl">
                    <a:srgbClr val="000000">
                      <a:alpha val="43137"/>
                    </a:srgbClr>
                  </a:outerShdw>
                </a:effectLst>
              </a:rPr>
              <a:t>KEYPS; </a:t>
            </a:r>
          </a:p>
          <a:p>
            <a:pPr algn="just"/>
            <a:r>
              <a:rPr lang="tr-TR" sz="2400" b="1" dirty="0">
                <a:effectLst>
                  <a:outerShdw blurRad="38100" dist="38100" dir="2700000" algn="tl">
                    <a:srgbClr val="000000">
                      <a:alpha val="43137"/>
                    </a:srgbClr>
                  </a:outerShdw>
                </a:effectLst>
              </a:rPr>
              <a:t>Ü</a:t>
            </a:r>
            <a:r>
              <a:rPr lang="tr-TR" sz="2400" dirty="0"/>
              <a:t>niversitemizde zaten kullanılan, fakülte/ bölüm/ programlara ait ders müfredatlarının düzenlenebildiği, öğrenim hedef ve kazanımlarını içeren, ders takvim ve programlarının içine gömülebildiği, ders notlarının ve ders kayıtlarının öğrencilere ulaştırılabildiği ve ölçme değerlendirme etkinliklerinin yapılabildiği bir ara yüzdür.</a:t>
            </a:r>
          </a:p>
          <a:p>
            <a:endParaRPr lang="tr-TR" dirty="0"/>
          </a:p>
        </p:txBody>
      </p:sp>
    </p:spTree>
    <p:extLst>
      <p:ext uri="{BB962C8B-B14F-4D97-AF65-F5344CB8AC3E}">
        <p14:creationId xmlns:p14="http://schemas.microsoft.com/office/powerpoint/2010/main" val="3885461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2">
            <a:extLst>
              <a:ext uri="{FF2B5EF4-FFF2-40B4-BE49-F238E27FC236}">
                <a16:creationId xmlns:a16="http://schemas.microsoft.com/office/drawing/2014/main" id="{21D01083-F7C2-4082-8688-0817E65EF176}"/>
              </a:ext>
            </a:extLst>
          </p:cNvPr>
          <p:cNvSpPr txBox="1">
            <a:spLocks/>
          </p:cNvSpPr>
          <p:nvPr/>
        </p:nvSpPr>
        <p:spPr>
          <a:xfrm>
            <a:off x="622300" y="218644"/>
            <a:ext cx="8512175" cy="677108"/>
          </a:xfrm>
          <a:prstGeom prst="rect">
            <a:avLst/>
          </a:prstGeom>
        </p:spPr>
        <p:txBody>
          <a:bodyPr wrap="square" lIns="0" tIns="0" rIns="0" bIns="0">
            <a:spAutoFit/>
          </a:bodyPr>
          <a:lstStyle>
            <a:lvl1pPr algn="ctr">
              <a:defRPr sz="4400" b="1" i="0">
                <a:solidFill>
                  <a:srgbClr val="0089CF"/>
                </a:solidFill>
                <a:latin typeface="Calibri"/>
                <a:ea typeface="+mj-ea"/>
                <a:cs typeface="Calibri"/>
              </a:defRPr>
            </a:lvl1pPr>
          </a:lstStyle>
          <a:p>
            <a:r>
              <a:rPr lang="tr-TR" kern="0" dirty="0">
                <a:solidFill>
                  <a:srgbClr val="C00000"/>
                </a:solidFill>
                <a:effectLst>
                  <a:outerShdw blurRad="38100" dist="38100" dir="2700000" algn="tl">
                    <a:srgbClr val="000000">
                      <a:alpha val="43137"/>
                    </a:srgbClr>
                  </a:outerShdw>
                </a:effectLst>
              </a:rPr>
              <a:t>KEYPS</a:t>
            </a:r>
          </a:p>
        </p:txBody>
      </p:sp>
      <p:sp>
        <p:nvSpPr>
          <p:cNvPr id="5" name="Metin kutusu 4">
            <a:extLst>
              <a:ext uri="{FF2B5EF4-FFF2-40B4-BE49-F238E27FC236}">
                <a16:creationId xmlns:a16="http://schemas.microsoft.com/office/drawing/2014/main" id="{FC8BC308-D454-4AA1-9EC7-0534A3F84831}"/>
              </a:ext>
            </a:extLst>
          </p:cNvPr>
          <p:cNvSpPr txBox="1"/>
          <p:nvPr/>
        </p:nvSpPr>
        <p:spPr>
          <a:xfrm>
            <a:off x="3289300" y="759755"/>
            <a:ext cx="3562770" cy="861774"/>
          </a:xfrm>
          <a:prstGeom prst="rect">
            <a:avLst/>
          </a:prstGeom>
          <a:noFill/>
        </p:spPr>
        <p:txBody>
          <a:bodyPr wrap="none" rtlCol="0">
            <a:spAutoFit/>
          </a:bodyPr>
          <a:lstStyle/>
          <a:p>
            <a:r>
              <a:rPr lang="tr-TR" sz="3200" dirty="0">
                <a:solidFill>
                  <a:srgbClr val="0070C0"/>
                </a:solidFill>
                <a:effectLst>
                  <a:outerShdw blurRad="38100" dist="38100" dir="2700000" algn="tl">
                    <a:srgbClr val="000000">
                      <a:alpha val="43137"/>
                    </a:srgbClr>
                  </a:outerShdw>
                </a:effectLst>
              </a:rPr>
              <a:t>Sistemin Avantajları </a:t>
            </a:r>
          </a:p>
          <a:p>
            <a:endParaRPr lang="tr-TR" dirty="0"/>
          </a:p>
        </p:txBody>
      </p:sp>
      <p:sp>
        <p:nvSpPr>
          <p:cNvPr id="6" name="Metin kutusu 5">
            <a:extLst>
              <a:ext uri="{FF2B5EF4-FFF2-40B4-BE49-F238E27FC236}">
                <a16:creationId xmlns:a16="http://schemas.microsoft.com/office/drawing/2014/main" id="{60EDF053-7D53-4B2A-BE14-78997FE552F4}"/>
              </a:ext>
            </a:extLst>
          </p:cNvPr>
          <p:cNvSpPr txBox="1"/>
          <p:nvPr/>
        </p:nvSpPr>
        <p:spPr>
          <a:xfrm>
            <a:off x="355600" y="1434896"/>
            <a:ext cx="9982200" cy="5909310"/>
          </a:xfrm>
          <a:prstGeom prst="rect">
            <a:avLst/>
          </a:prstGeom>
          <a:noFill/>
        </p:spPr>
        <p:txBody>
          <a:bodyPr wrap="square" rtlCol="0">
            <a:spAutoFit/>
          </a:bodyPr>
          <a:lstStyle/>
          <a:p>
            <a:pPr marL="285750" lvl="0" indent="-285750">
              <a:buFont typeface="Arial" panose="020B0604020202020204" pitchFamily="34" charset="0"/>
              <a:buChar char="•"/>
            </a:pPr>
            <a:r>
              <a:rPr lang="tr-TR" sz="2400" dirty="0"/>
              <a:t>Öğrencilerimizin ve öğretim elemanlarının kullanım alışkanlığı olan bir sistemdir. </a:t>
            </a:r>
          </a:p>
          <a:p>
            <a:pPr marL="285750" lvl="0" indent="-285750">
              <a:buFont typeface="Arial" panose="020B0604020202020204" pitchFamily="34" charset="0"/>
              <a:buChar char="•"/>
            </a:pPr>
            <a:r>
              <a:rPr lang="tr-TR" sz="2400" dirty="0"/>
              <a:t>Sanal sınıf, video ders, doküman ve </a:t>
            </a:r>
            <a:r>
              <a:rPr lang="tr-TR" sz="2400" dirty="0" err="1"/>
              <a:t>scorm</a:t>
            </a:r>
            <a:r>
              <a:rPr lang="tr-TR" sz="2400" dirty="0"/>
              <a:t> paket yükleme imkanı, vb. aktiviteleri açısından yeterli çeşitliliğe sahiptir. </a:t>
            </a:r>
          </a:p>
          <a:p>
            <a:pPr marL="285750" lvl="0" indent="-285750">
              <a:buFont typeface="Arial" panose="020B0604020202020204" pitchFamily="34" charset="0"/>
              <a:buChar char="•"/>
            </a:pPr>
            <a:r>
              <a:rPr lang="tr-TR" sz="2400" dirty="0"/>
              <a:t>Senkron ve asenkron ders uygulamalarına olanak sağlamaktadır. </a:t>
            </a:r>
          </a:p>
          <a:p>
            <a:pPr marL="285750" lvl="0" indent="-285750">
              <a:buFont typeface="Arial" panose="020B0604020202020204" pitchFamily="34" charset="0"/>
              <a:buChar char="•"/>
            </a:pPr>
            <a:r>
              <a:rPr lang="tr-TR" sz="2400" dirty="0"/>
              <a:t>Senkron ve asenkron ders uygulamaların öğrenci yoklamaları otomatik olarak yapılmakta ve rapor edilebilmektedir. </a:t>
            </a:r>
          </a:p>
          <a:p>
            <a:pPr marL="285750" lvl="0" indent="-285750">
              <a:buFont typeface="Arial" panose="020B0604020202020204" pitchFamily="34" charset="0"/>
              <a:buChar char="•"/>
            </a:pPr>
            <a:r>
              <a:rPr lang="tr-TR" sz="2400" dirty="0"/>
              <a:t>Sistem yöneticilerinin ve öğretim elemanlarının ihtiyaç duyduğu tüm raporlamalara kolay bir biçimde erişilebilmektedir. </a:t>
            </a:r>
          </a:p>
          <a:p>
            <a:pPr marL="285750" lvl="0" indent="-285750">
              <a:buFont typeface="Arial" panose="020B0604020202020204" pitchFamily="34" charset="0"/>
              <a:buChar char="•"/>
            </a:pPr>
            <a:r>
              <a:rPr lang="tr-TR" sz="2400" dirty="0"/>
              <a:t>Senkron eğitim uygulamalarında ders konusu ile ilgili anlık öğrenci anketleri düzenlenebilmekte ve öğrenci başarısı raporlanabilmektedir. </a:t>
            </a:r>
          </a:p>
          <a:p>
            <a:pPr marL="285750" lvl="0" indent="-285750">
              <a:buFont typeface="Arial" panose="020B0604020202020204" pitchFamily="34" charset="0"/>
              <a:buChar char="•"/>
            </a:pPr>
            <a:r>
              <a:rPr lang="tr-TR" sz="2400" dirty="0" err="1"/>
              <a:t>Scorm</a:t>
            </a:r>
            <a:r>
              <a:rPr lang="tr-TR" sz="2400" dirty="0"/>
              <a:t> paket uygulamaları sorunsuz olarak çalışmaktadır.  </a:t>
            </a:r>
          </a:p>
          <a:p>
            <a:pPr marL="285750" lvl="0" indent="-285750">
              <a:buFont typeface="Arial" panose="020B0604020202020204" pitchFamily="34" charset="0"/>
              <a:buChar char="•"/>
            </a:pPr>
            <a:r>
              <a:rPr lang="tr-TR" sz="2400" dirty="0"/>
              <a:t>Sınav soruları paketler halinde (özellikle kurul sistemi uygulayan fakülteler için) hazırlanabilmektedir.</a:t>
            </a:r>
          </a:p>
          <a:p>
            <a:pPr marL="285750" lvl="0" indent="-285750">
              <a:buFont typeface="Arial" panose="020B0604020202020204" pitchFamily="34" charset="0"/>
              <a:buChar char="•"/>
            </a:pPr>
            <a:r>
              <a:rPr lang="tr-TR" sz="2400" dirty="0"/>
              <a:t>Her bir sınav sorusu için özel süre kısıtlamaları yapılabilmektedir. </a:t>
            </a:r>
          </a:p>
          <a:p>
            <a:endParaRPr lang="tr-TR" dirty="0"/>
          </a:p>
        </p:txBody>
      </p:sp>
    </p:spTree>
    <p:extLst>
      <p:ext uri="{BB962C8B-B14F-4D97-AF65-F5344CB8AC3E}">
        <p14:creationId xmlns:p14="http://schemas.microsoft.com/office/powerpoint/2010/main" val="2363677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77CA207B-F3D0-49EB-BAD5-8938672F7EC3}"/>
              </a:ext>
            </a:extLst>
          </p:cNvPr>
          <p:cNvSpPr txBox="1"/>
          <p:nvPr/>
        </p:nvSpPr>
        <p:spPr>
          <a:xfrm>
            <a:off x="522371" y="1334333"/>
            <a:ext cx="9648658" cy="5786199"/>
          </a:xfrm>
          <a:prstGeom prst="rect">
            <a:avLst/>
          </a:prstGeom>
          <a:noFill/>
        </p:spPr>
        <p:txBody>
          <a:bodyPr wrap="square" rtlCol="0">
            <a:spAutoFit/>
          </a:bodyPr>
          <a:lstStyle/>
          <a:p>
            <a:pPr marL="285750" lvl="0" indent="-285750">
              <a:buFont typeface="Arial" panose="020B0604020202020204" pitchFamily="34" charset="0"/>
              <a:buChar char="•"/>
            </a:pPr>
            <a:r>
              <a:rPr lang="tr-TR" sz="2200" dirty="0"/>
              <a:t>Sınavlar için farklı seçenekler sunulabilir (</a:t>
            </a:r>
            <a:r>
              <a:rPr lang="tr-TR" sz="2200" dirty="0" err="1"/>
              <a:t>örn</a:t>
            </a:r>
            <a:r>
              <a:rPr lang="tr-TR" sz="2200" dirty="0"/>
              <a:t>, üç veya dört yanlış bir doğruyu götürsün gibi).</a:t>
            </a:r>
          </a:p>
          <a:p>
            <a:pPr marL="285750" lvl="0" indent="-285750">
              <a:buFont typeface="Arial" panose="020B0604020202020204" pitchFamily="34" charset="0"/>
              <a:buChar char="•"/>
            </a:pPr>
            <a:r>
              <a:rPr lang="tr-TR" sz="2200" dirty="0"/>
              <a:t>Güvenli sınav uygulamasına (sınav ekranı terk edilememekte, farklı bilgisayarlardan aynı anda oturum açılamamakta, görüntü, ses ve ekran kaydı alınmakta, aynı IP üzerinden birden fazla giriş yapılamamakta) imkan sunmaktadır.  </a:t>
            </a:r>
          </a:p>
          <a:p>
            <a:pPr marL="285750" lvl="0" indent="-285750">
              <a:buFont typeface="Arial" panose="020B0604020202020204" pitchFamily="34" charset="0"/>
              <a:buChar char="•"/>
            </a:pPr>
            <a:r>
              <a:rPr lang="tr-TR" sz="2200" dirty="0"/>
              <a:t>Ekran, görüntü ve ses kaydı onayı vermeyen hiçbir öğrenci sınav oturumuna girememektedir. </a:t>
            </a:r>
          </a:p>
          <a:p>
            <a:pPr marL="285750" lvl="0" indent="-285750">
              <a:buFont typeface="Arial" panose="020B0604020202020204" pitchFamily="34" charset="0"/>
              <a:buChar char="•"/>
            </a:pPr>
            <a:r>
              <a:rPr lang="tr-TR" sz="2200" dirty="0"/>
              <a:t>Öğrenci sınav hareketlerine ait “</a:t>
            </a:r>
            <a:r>
              <a:rPr lang="tr-TR" sz="2200" dirty="0" err="1"/>
              <a:t>log</a:t>
            </a:r>
            <a:r>
              <a:rPr lang="tr-TR" sz="2200" dirty="0"/>
              <a:t> kayıtları” sağlıklı bir biçimde tutulmaktadır. </a:t>
            </a:r>
          </a:p>
          <a:p>
            <a:pPr marL="285750" lvl="0" indent="-285750">
              <a:buFont typeface="Arial" panose="020B0604020202020204" pitchFamily="34" charset="0"/>
              <a:buChar char="•"/>
            </a:pPr>
            <a:r>
              <a:rPr lang="tr-TR" sz="2200" dirty="0"/>
              <a:t>Şüpheli durumlar için sınav sonrası öğrenciye ait sınav oturum ekranı, görüntü ve ses kayıtları izlenebilmektedir. </a:t>
            </a:r>
          </a:p>
          <a:p>
            <a:pPr marL="285750" lvl="0" indent="-285750">
              <a:buFont typeface="Arial" panose="020B0604020202020204" pitchFamily="34" charset="0"/>
              <a:buChar char="•"/>
            </a:pPr>
            <a:r>
              <a:rPr lang="tr-TR" sz="2200" dirty="0"/>
              <a:t>Ders müfredatlarının düzenlenmesi, ders programlarının yapılması, senkron veya asenkron ders oturumlarının gerçekleştirilmesi ve güvenli sınav uygulamalarının yapılması ile ilgili süreçler tek bir ara yüz üzerinden yönetilebilmektedir.</a:t>
            </a:r>
          </a:p>
          <a:p>
            <a:pPr marL="285750" lvl="0" indent="-285750">
              <a:buFont typeface="Arial" panose="020B0604020202020204" pitchFamily="34" charset="0"/>
              <a:buChar char="•"/>
            </a:pPr>
            <a:r>
              <a:rPr lang="tr-TR" sz="2200" dirty="0"/>
              <a:t>LHÜ Bilgi İşlem Koordinatörlüğü’nden bağımsız olarak </a:t>
            </a:r>
            <a:r>
              <a:rPr lang="tr-TR" sz="2200" dirty="0" err="1"/>
              <a:t>Kapitta</a:t>
            </a:r>
            <a:r>
              <a:rPr lang="tr-TR" sz="2200" dirty="0"/>
              <a:t> Bilgisayar “Canlı Destek” hizmeti sunabilmektedir. </a:t>
            </a:r>
          </a:p>
          <a:p>
            <a:endParaRPr lang="tr-TR" dirty="0"/>
          </a:p>
        </p:txBody>
      </p:sp>
      <p:sp>
        <p:nvSpPr>
          <p:cNvPr id="5" name="Metin Yer Tutucusu 2">
            <a:extLst>
              <a:ext uri="{FF2B5EF4-FFF2-40B4-BE49-F238E27FC236}">
                <a16:creationId xmlns:a16="http://schemas.microsoft.com/office/drawing/2014/main" id="{DDC9C25B-0F2B-4094-86B2-E0B8CDEBFA64}"/>
              </a:ext>
            </a:extLst>
          </p:cNvPr>
          <p:cNvSpPr txBox="1">
            <a:spLocks/>
          </p:cNvSpPr>
          <p:nvPr/>
        </p:nvSpPr>
        <p:spPr>
          <a:xfrm>
            <a:off x="622299" y="110316"/>
            <a:ext cx="8512175" cy="677108"/>
          </a:xfrm>
          <a:prstGeom prst="rect">
            <a:avLst/>
          </a:prstGeom>
        </p:spPr>
        <p:txBody>
          <a:bodyPr wrap="square" lIns="0" tIns="0" rIns="0" bIns="0">
            <a:spAutoFit/>
          </a:bodyPr>
          <a:lstStyle>
            <a:lvl1pPr algn="ctr">
              <a:defRPr sz="4400" b="1" i="0">
                <a:solidFill>
                  <a:srgbClr val="0089CF"/>
                </a:solidFill>
                <a:latin typeface="Calibri"/>
                <a:ea typeface="+mj-ea"/>
                <a:cs typeface="Calibri"/>
              </a:defRPr>
            </a:lvl1pPr>
          </a:lstStyle>
          <a:p>
            <a:r>
              <a:rPr lang="tr-TR" kern="0" dirty="0">
                <a:solidFill>
                  <a:srgbClr val="C00000"/>
                </a:solidFill>
                <a:effectLst>
                  <a:outerShdw blurRad="38100" dist="38100" dir="2700000" algn="tl">
                    <a:srgbClr val="000000">
                      <a:alpha val="43137"/>
                    </a:srgbClr>
                  </a:outerShdw>
                </a:effectLst>
              </a:rPr>
              <a:t>KEYPS</a:t>
            </a:r>
          </a:p>
        </p:txBody>
      </p:sp>
      <p:sp>
        <p:nvSpPr>
          <p:cNvPr id="6" name="Metin kutusu 5">
            <a:extLst>
              <a:ext uri="{FF2B5EF4-FFF2-40B4-BE49-F238E27FC236}">
                <a16:creationId xmlns:a16="http://schemas.microsoft.com/office/drawing/2014/main" id="{86811070-54CF-496C-8E38-12D1229AED05}"/>
              </a:ext>
            </a:extLst>
          </p:cNvPr>
          <p:cNvSpPr txBox="1"/>
          <p:nvPr/>
        </p:nvSpPr>
        <p:spPr>
          <a:xfrm>
            <a:off x="3097001" y="657225"/>
            <a:ext cx="3562770" cy="861774"/>
          </a:xfrm>
          <a:prstGeom prst="rect">
            <a:avLst/>
          </a:prstGeom>
          <a:noFill/>
        </p:spPr>
        <p:txBody>
          <a:bodyPr wrap="none" rtlCol="0">
            <a:spAutoFit/>
          </a:bodyPr>
          <a:lstStyle/>
          <a:p>
            <a:r>
              <a:rPr lang="tr-TR" sz="3200" dirty="0">
                <a:solidFill>
                  <a:srgbClr val="0070C0"/>
                </a:solidFill>
                <a:effectLst>
                  <a:outerShdw blurRad="38100" dist="38100" dir="2700000" algn="tl">
                    <a:srgbClr val="000000">
                      <a:alpha val="43137"/>
                    </a:srgbClr>
                  </a:outerShdw>
                </a:effectLst>
              </a:rPr>
              <a:t>Sistemin Avantajları </a:t>
            </a:r>
          </a:p>
          <a:p>
            <a:endParaRPr lang="tr-TR" dirty="0"/>
          </a:p>
        </p:txBody>
      </p:sp>
    </p:spTree>
    <p:extLst>
      <p:ext uri="{BB962C8B-B14F-4D97-AF65-F5344CB8AC3E}">
        <p14:creationId xmlns:p14="http://schemas.microsoft.com/office/powerpoint/2010/main" val="3679298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Yer Tutucusu 2">
            <a:extLst>
              <a:ext uri="{FF2B5EF4-FFF2-40B4-BE49-F238E27FC236}">
                <a16:creationId xmlns:a16="http://schemas.microsoft.com/office/drawing/2014/main" id="{9AC6C546-0FFE-4844-8F01-A014EA96926D}"/>
              </a:ext>
            </a:extLst>
          </p:cNvPr>
          <p:cNvSpPr txBox="1">
            <a:spLocks/>
          </p:cNvSpPr>
          <p:nvPr/>
        </p:nvSpPr>
        <p:spPr>
          <a:xfrm>
            <a:off x="717938" y="448869"/>
            <a:ext cx="8512175" cy="677108"/>
          </a:xfrm>
          <a:prstGeom prst="rect">
            <a:avLst/>
          </a:prstGeom>
        </p:spPr>
        <p:txBody>
          <a:bodyPr wrap="square" lIns="0" tIns="0" rIns="0" bIns="0">
            <a:spAutoFit/>
          </a:bodyPr>
          <a:lstStyle>
            <a:lvl1pPr algn="ctr">
              <a:defRPr sz="4400" b="1" i="0">
                <a:solidFill>
                  <a:srgbClr val="0089CF"/>
                </a:solidFill>
                <a:latin typeface="Calibri"/>
                <a:ea typeface="+mj-ea"/>
                <a:cs typeface="Calibri"/>
              </a:defRPr>
            </a:lvl1pPr>
          </a:lstStyle>
          <a:p>
            <a:r>
              <a:rPr lang="tr-TR" kern="0" dirty="0">
                <a:solidFill>
                  <a:srgbClr val="C00000"/>
                </a:solidFill>
                <a:effectLst>
                  <a:outerShdw blurRad="38100" dist="38100" dir="2700000" algn="tl">
                    <a:srgbClr val="000000">
                      <a:alpha val="43137"/>
                    </a:srgbClr>
                  </a:outerShdw>
                </a:effectLst>
              </a:rPr>
              <a:t>KEYPS</a:t>
            </a:r>
          </a:p>
        </p:txBody>
      </p:sp>
      <p:sp>
        <p:nvSpPr>
          <p:cNvPr id="5" name="Metin kutusu 4">
            <a:extLst>
              <a:ext uri="{FF2B5EF4-FFF2-40B4-BE49-F238E27FC236}">
                <a16:creationId xmlns:a16="http://schemas.microsoft.com/office/drawing/2014/main" id="{D5F1163F-073B-4825-AC05-DE97D931374E}"/>
              </a:ext>
            </a:extLst>
          </p:cNvPr>
          <p:cNvSpPr txBox="1"/>
          <p:nvPr/>
        </p:nvSpPr>
        <p:spPr>
          <a:xfrm>
            <a:off x="2908299" y="1167051"/>
            <a:ext cx="4131452" cy="861774"/>
          </a:xfrm>
          <a:prstGeom prst="rect">
            <a:avLst/>
          </a:prstGeom>
          <a:noFill/>
        </p:spPr>
        <p:txBody>
          <a:bodyPr wrap="none" rtlCol="0">
            <a:spAutoFit/>
          </a:bodyPr>
          <a:lstStyle/>
          <a:p>
            <a:r>
              <a:rPr lang="tr-TR" sz="3200" dirty="0">
                <a:solidFill>
                  <a:srgbClr val="0070C0"/>
                </a:solidFill>
                <a:effectLst>
                  <a:outerShdw blurRad="38100" dist="38100" dir="2700000" algn="tl">
                    <a:srgbClr val="000000">
                      <a:alpha val="43137"/>
                    </a:srgbClr>
                  </a:outerShdw>
                </a:effectLst>
              </a:rPr>
              <a:t>Sistemin Dezavantajları </a:t>
            </a:r>
          </a:p>
          <a:p>
            <a:endParaRPr lang="tr-TR" dirty="0"/>
          </a:p>
        </p:txBody>
      </p:sp>
      <p:sp>
        <p:nvSpPr>
          <p:cNvPr id="6" name="Metin kutusu 5">
            <a:extLst>
              <a:ext uri="{FF2B5EF4-FFF2-40B4-BE49-F238E27FC236}">
                <a16:creationId xmlns:a16="http://schemas.microsoft.com/office/drawing/2014/main" id="{5E8C782C-82F2-4143-B53B-D1C5CB0C6570}"/>
              </a:ext>
            </a:extLst>
          </p:cNvPr>
          <p:cNvSpPr txBox="1"/>
          <p:nvPr/>
        </p:nvSpPr>
        <p:spPr>
          <a:xfrm>
            <a:off x="317501" y="2028825"/>
            <a:ext cx="9982200" cy="2954655"/>
          </a:xfrm>
          <a:prstGeom prst="rect">
            <a:avLst/>
          </a:prstGeom>
          <a:noFill/>
        </p:spPr>
        <p:txBody>
          <a:bodyPr wrap="square" rtlCol="0">
            <a:spAutoFit/>
          </a:bodyPr>
          <a:lstStyle/>
          <a:p>
            <a:pPr marL="342900" lvl="0" indent="-342900">
              <a:buFont typeface="Arial" panose="020B0604020202020204" pitchFamily="34" charset="0"/>
              <a:buChar char="•"/>
            </a:pPr>
            <a:r>
              <a:rPr lang="tr-TR" sz="2400" dirty="0" err="1"/>
              <a:t>Scorm</a:t>
            </a:r>
            <a:r>
              <a:rPr lang="tr-TR" sz="2400" dirty="0"/>
              <a:t> paket uygulamalarında 200 MB boyut sınırlandırması mevcuttur. </a:t>
            </a:r>
          </a:p>
          <a:p>
            <a:pPr marL="342900" lvl="0" indent="-342900">
              <a:buFont typeface="Arial" panose="020B0604020202020204" pitchFamily="34" charset="0"/>
              <a:buChar char="•"/>
            </a:pPr>
            <a:endParaRPr lang="tr-TR" sz="2400" dirty="0"/>
          </a:p>
          <a:p>
            <a:pPr marL="342900" lvl="0" indent="-342900">
              <a:buFont typeface="Arial" panose="020B0604020202020204" pitchFamily="34" charset="0"/>
              <a:buChar char="•"/>
            </a:pPr>
            <a:r>
              <a:rPr lang="tr-TR" sz="2400" dirty="0"/>
              <a:t>Güvenli sınav uygulamaları için her bir öğrencinin kamera ve mikrofon donanımına sahip olması gereklidir. </a:t>
            </a:r>
          </a:p>
          <a:p>
            <a:pPr marL="342900" lvl="0" indent="-342900">
              <a:buFont typeface="Arial" panose="020B0604020202020204" pitchFamily="34" charset="0"/>
              <a:buChar char="•"/>
            </a:pPr>
            <a:endParaRPr lang="tr-TR" sz="2400" dirty="0"/>
          </a:p>
          <a:p>
            <a:pPr marL="342900" lvl="0" indent="-342900">
              <a:buFont typeface="Arial" panose="020B0604020202020204" pitchFamily="34" charset="0"/>
              <a:buChar char="•"/>
            </a:pPr>
            <a:r>
              <a:rPr lang="tr-TR" sz="2400" dirty="0"/>
              <a:t>Akademik düzeydeki müfredat derslerinin yanı sıra, LHÜSEM tarafından düzenlenen eğitim programlarında kullanılması güvenlik sorunu oluşturabilir. </a:t>
            </a:r>
          </a:p>
          <a:p>
            <a:endParaRPr lang="tr-TR" dirty="0"/>
          </a:p>
        </p:txBody>
      </p:sp>
    </p:spTree>
    <p:extLst>
      <p:ext uri="{BB962C8B-B14F-4D97-AF65-F5344CB8AC3E}">
        <p14:creationId xmlns:p14="http://schemas.microsoft.com/office/powerpoint/2010/main" val="20681960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8490134-5429-436E-8B5A-D538B55A9CEC}"/>
              </a:ext>
            </a:extLst>
          </p:cNvPr>
          <p:cNvSpPr>
            <a:spLocks noGrp="1"/>
          </p:cNvSpPr>
          <p:nvPr>
            <p:ph type="ctrTitle"/>
          </p:nvPr>
        </p:nvSpPr>
        <p:spPr>
          <a:xfrm>
            <a:off x="802005" y="1876425"/>
            <a:ext cx="9089390" cy="4431983"/>
          </a:xfrm>
        </p:spPr>
        <p:txBody>
          <a:bodyPr/>
          <a:lstStyle/>
          <a:p>
            <a:pPr marL="342900" indent="-342900">
              <a:buClr>
                <a:srgbClr val="C00000"/>
              </a:buClr>
              <a:buFont typeface="Wingdings" panose="05000000000000000000" pitchFamily="2" charset="2"/>
              <a:buChar char="Ø"/>
            </a:pPr>
            <a:r>
              <a:rPr lang="tr-TR" sz="2400" b="0" dirty="0">
                <a:solidFill>
                  <a:schemeClr val="tx1"/>
                </a:solidFill>
              </a:rPr>
              <a:t>22.09.2020 tarih ve 2020/119 sayılı Senato kararı ile, 2020-2021 Eğitim- Öğretim yılı Güz Döneminde tüm ön lisans, lisans ve lisansüstü programlarında  teorik derslerin yüz yüze aynı ortamda bulunmaksızın, çevirim içi ortamda eş zamanlı olarak yapılmasına ilişkin kurallar karara bağlandı;</a:t>
            </a:r>
            <a:br>
              <a:rPr lang="tr-TR" sz="2400" b="0" dirty="0">
                <a:solidFill>
                  <a:schemeClr val="tx1"/>
                </a:solidFill>
              </a:rPr>
            </a:br>
            <a:r>
              <a:rPr lang="tr-TR" sz="2400" b="0" dirty="0">
                <a:solidFill>
                  <a:schemeClr val="tx1"/>
                </a:solidFill>
              </a:rPr>
              <a:t>	- Devam zorunluluğu ve yoklamalar,</a:t>
            </a:r>
            <a:br>
              <a:rPr lang="tr-TR" sz="2400" b="0" dirty="0">
                <a:solidFill>
                  <a:schemeClr val="tx1"/>
                </a:solidFill>
              </a:rPr>
            </a:br>
            <a:r>
              <a:rPr lang="tr-TR" sz="2400" b="0" dirty="0">
                <a:solidFill>
                  <a:schemeClr val="tx1"/>
                </a:solidFill>
              </a:rPr>
              <a:t>	- Canlı ders kayıtlarına erişim,</a:t>
            </a:r>
            <a:br>
              <a:rPr lang="tr-TR" sz="2400" b="0" dirty="0">
                <a:solidFill>
                  <a:schemeClr val="tx1"/>
                </a:solidFill>
              </a:rPr>
            </a:br>
            <a:r>
              <a:rPr lang="tr-TR" sz="2400" b="0" dirty="0">
                <a:solidFill>
                  <a:schemeClr val="tx1"/>
                </a:solidFill>
              </a:rPr>
              <a:t>	- ÇAD ve Yan Dal öğrenci durumları,</a:t>
            </a:r>
            <a:br>
              <a:rPr lang="tr-TR" sz="2400" b="0" dirty="0">
                <a:solidFill>
                  <a:schemeClr val="tx1"/>
                </a:solidFill>
              </a:rPr>
            </a:br>
            <a:r>
              <a:rPr lang="tr-TR" sz="2400" b="0" dirty="0">
                <a:solidFill>
                  <a:schemeClr val="tx1"/>
                </a:solidFill>
              </a:rPr>
              <a:t>	- Ders notlarının yüklenmesi, </a:t>
            </a:r>
            <a:br>
              <a:rPr lang="tr-TR" sz="2400" b="0" dirty="0">
                <a:solidFill>
                  <a:schemeClr val="tx1"/>
                </a:solidFill>
              </a:rPr>
            </a:br>
            <a:r>
              <a:rPr lang="tr-TR" sz="2400" b="0" dirty="0">
                <a:solidFill>
                  <a:schemeClr val="tx1"/>
                </a:solidFill>
              </a:rPr>
              <a:t>	- Ara sınav süreçleri ve ek değerlendirme yöntemleri,</a:t>
            </a:r>
            <a:br>
              <a:rPr lang="tr-TR" sz="2400" b="0" dirty="0">
                <a:solidFill>
                  <a:schemeClr val="tx1"/>
                </a:solidFill>
              </a:rPr>
            </a:br>
            <a:r>
              <a:rPr lang="tr-TR" sz="2400" b="0" dirty="0">
                <a:solidFill>
                  <a:schemeClr val="tx1"/>
                </a:solidFill>
              </a:rPr>
              <a:t>	- Laboratuvar ve uygulamalı derslerin durumu,</a:t>
            </a:r>
            <a:br>
              <a:rPr lang="tr-TR" sz="2400" b="0" dirty="0">
                <a:solidFill>
                  <a:schemeClr val="tx1"/>
                </a:solidFill>
              </a:rPr>
            </a:br>
            <a:r>
              <a:rPr lang="tr-TR" sz="2400" b="0" dirty="0">
                <a:solidFill>
                  <a:schemeClr val="tx1"/>
                </a:solidFill>
              </a:rPr>
              <a:t>	- Genel sınavların yüz yüze yapılması.</a:t>
            </a:r>
            <a:endParaRPr lang="tr-TR" sz="2400" dirty="0"/>
          </a:p>
        </p:txBody>
      </p:sp>
      <p:sp>
        <p:nvSpPr>
          <p:cNvPr id="4" name="Unvan 1">
            <a:extLst>
              <a:ext uri="{FF2B5EF4-FFF2-40B4-BE49-F238E27FC236}">
                <a16:creationId xmlns:a16="http://schemas.microsoft.com/office/drawing/2014/main" id="{CB99F18D-650C-4562-A908-106B1BE0EE6D}"/>
              </a:ext>
            </a:extLst>
          </p:cNvPr>
          <p:cNvSpPr txBox="1">
            <a:spLocks/>
          </p:cNvSpPr>
          <p:nvPr/>
        </p:nvSpPr>
        <p:spPr>
          <a:xfrm>
            <a:off x="1052195" y="680865"/>
            <a:ext cx="8839200" cy="984885"/>
          </a:xfrm>
          <a:prstGeom prst="rect">
            <a:avLst/>
          </a:prstGeom>
        </p:spPr>
        <p:txBody>
          <a:bodyPr wrap="square" lIns="0" tIns="0" rIns="0" bIns="0">
            <a:spAutoFit/>
          </a:bodyPr>
          <a:lstStyle>
            <a:lvl1pPr>
              <a:defRPr sz="4000" b="1" i="0">
                <a:solidFill>
                  <a:srgbClr val="0089CF"/>
                </a:solidFill>
                <a:latin typeface="Calibri"/>
                <a:ea typeface="+mj-ea"/>
                <a:cs typeface="Calibri"/>
              </a:defRPr>
            </a:lvl1pPr>
          </a:lstStyle>
          <a:p>
            <a:pPr algn="ctr"/>
            <a:r>
              <a:rPr lang="tr-TR" sz="3200" kern="0" dirty="0"/>
              <a:t>Üniversite Yönetimince </a:t>
            </a:r>
            <a:br>
              <a:rPr lang="tr-TR" sz="3200" kern="0" dirty="0"/>
            </a:br>
            <a:r>
              <a:rPr lang="tr-TR" sz="3200" kern="0" dirty="0" err="1"/>
              <a:t>Pandemi</a:t>
            </a:r>
            <a:r>
              <a:rPr lang="tr-TR" sz="3200" kern="0" dirty="0"/>
              <a:t> Koşullarına Göre Yapılan Güncellemeler</a:t>
            </a:r>
          </a:p>
        </p:txBody>
      </p:sp>
      <p:sp>
        <p:nvSpPr>
          <p:cNvPr id="5" name="Yıldız: 5 Nokta 4">
            <a:extLst>
              <a:ext uri="{FF2B5EF4-FFF2-40B4-BE49-F238E27FC236}">
                <a16:creationId xmlns:a16="http://schemas.microsoft.com/office/drawing/2014/main" id="{9253A404-0EDB-42C8-B8E0-2B1245E3933B}"/>
              </a:ext>
            </a:extLst>
          </p:cNvPr>
          <p:cNvSpPr/>
          <p:nvPr/>
        </p:nvSpPr>
        <p:spPr>
          <a:xfrm rot="1040152">
            <a:off x="9490392" y="279863"/>
            <a:ext cx="802005" cy="80200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9"/>
          </a:p>
        </p:txBody>
      </p:sp>
    </p:spTree>
    <p:extLst>
      <p:ext uri="{BB962C8B-B14F-4D97-AF65-F5344CB8AC3E}">
        <p14:creationId xmlns:p14="http://schemas.microsoft.com/office/powerpoint/2010/main" val="1087164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 31">
            <a:extLst>
              <a:ext uri="{FF2B5EF4-FFF2-40B4-BE49-F238E27FC236}">
                <a16:creationId xmlns:a16="http://schemas.microsoft.com/office/drawing/2014/main" id="{0DAFA9DF-2695-472A-802D-B726808983B2}"/>
              </a:ext>
            </a:extLst>
          </p:cNvPr>
          <p:cNvGrpSpPr/>
          <p:nvPr/>
        </p:nvGrpSpPr>
        <p:grpSpPr>
          <a:xfrm>
            <a:off x="1649875" y="2501786"/>
            <a:ext cx="4839825" cy="2863036"/>
            <a:chOff x="704322" y="1497797"/>
            <a:chExt cx="5283235" cy="2844762"/>
          </a:xfrm>
          <a:solidFill>
            <a:schemeClr val="tx2">
              <a:lumMod val="60000"/>
              <a:lumOff val="40000"/>
            </a:schemeClr>
          </a:solidFill>
        </p:grpSpPr>
        <p:sp>
          <p:nvSpPr>
            <p:cNvPr id="17" name="Google Shape;206;p20">
              <a:extLst>
                <a:ext uri="{FF2B5EF4-FFF2-40B4-BE49-F238E27FC236}">
                  <a16:creationId xmlns:a16="http://schemas.microsoft.com/office/drawing/2014/main" id="{C61119D3-26B8-413D-A0A7-CE4DE1C96549}"/>
                </a:ext>
              </a:extLst>
            </p:cNvPr>
            <p:cNvSpPr txBox="1"/>
            <p:nvPr/>
          </p:nvSpPr>
          <p:spPr>
            <a:xfrm>
              <a:off x="704322" y="1702702"/>
              <a:ext cx="2264999" cy="534900"/>
            </a:xfrm>
            <a:prstGeom prst="rect">
              <a:avLst/>
            </a:prstGeom>
            <a:grpFill/>
            <a:ln w="38100">
              <a:solidFill>
                <a:schemeClr val="accent2">
                  <a:lumMod val="75000"/>
                </a:schemeClr>
              </a:solidFill>
            </a:ln>
          </p:spPr>
          <p:txBody>
            <a:bodyPr spcFirstLastPara="1" wrap="square" lIns="72714" tIns="72714" rIns="72714" bIns="72714" anchor="ctr" anchorCtr="0">
              <a:noAutofit/>
            </a:bodyPr>
            <a:lstStyle/>
            <a:p>
              <a:endParaRPr sz="954" dirty="0">
                <a:latin typeface="Roboto"/>
                <a:ea typeface="Roboto"/>
                <a:cs typeface="Roboto"/>
                <a:sym typeface="Roboto"/>
              </a:endParaRPr>
            </a:p>
          </p:txBody>
        </p:sp>
        <p:grpSp>
          <p:nvGrpSpPr>
            <p:cNvPr id="18" name="Google Shape;207;p20">
              <a:extLst>
                <a:ext uri="{FF2B5EF4-FFF2-40B4-BE49-F238E27FC236}">
                  <a16:creationId xmlns:a16="http://schemas.microsoft.com/office/drawing/2014/main" id="{240AC35F-99BE-430F-B0EB-79949D8706C9}"/>
                </a:ext>
              </a:extLst>
            </p:cNvPr>
            <p:cNvGrpSpPr/>
            <p:nvPr/>
          </p:nvGrpSpPr>
          <p:grpSpPr>
            <a:xfrm>
              <a:off x="3149148" y="1497797"/>
              <a:ext cx="2838409" cy="2844762"/>
              <a:chOff x="3149148" y="1497797"/>
              <a:chExt cx="2838409" cy="2844762"/>
            </a:xfrm>
            <a:grpFill/>
          </p:grpSpPr>
          <p:sp>
            <p:nvSpPr>
              <p:cNvPr id="19" name="Google Shape;208;p20">
                <a:extLst>
                  <a:ext uri="{FF2B5EF4-FFF2-40B4-BE49-F238E27FC236}">
                    <a16:creationId xmlns:a16="http://schemas.microsoft.com/office/drawing/2014/main" id="{950784F5-C8EA-4E14-9614-312AEE649CA1}"/>
                  </a:ext>
                </a:extLst>
              </p:cNvPr>
              <p:cNvSpPr/>
              <p:nvPr/>
            </p:nvSpPr>
            <p:spPr>
              <a:xfrm>
                <a:off x="4100846" y="2451076"/>
                <a:ext cx="936594" cy="938189"/>
              </a:xfrm>
              <a:custGeom>
                <a:avLst/>
                <a:gdLst/>
                <a:ahLst/>
                <a:cxnLst/>
                <a:rect l="l" t="t" r="r" b="b"/>
                <a:pathLst>
                  <a:path w="68703" h="68820" extrusionOk="0">
                    <a:moveTo>
                      <a:pt x="34293" y="1"/>
                    </a:moveTo>
                    <a:cubicBezTo>
                      <a:pt x="15323" y="1"/>
                      <a:pt x="1" y="15440"/>
                      <a:pt x="1" y="34410"/>
                    </a:cubicBezTo>
                    <a:cubicBezTo>
                      <a:pt x="1" y="53381"/>
                      <a:pt x="15323" y="68820"/>
                      <a:pt x="34293" y="68820"/>
                    </a:cubicBezTo>
                    <a:cubicBezTo>
                      <a:pt x="53264" y="68820"/>
                      <a:pt x="68703" y="53381"/>
                      <a:pt x="68703" y="34410"/>
                    </a:cubicBezTo>
                    <a:cubicBezTo>
                      <a:pt x="68703" y="15440"/>
                      <a:pt x="53264" y="1"/>
                      <a:pt x="34293" y="1"/>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0" name="Google Shape;209;p20">
                <a:extLst>
                  <a:ext uri="{FF2B5EF4-FFF2-40B4-BE49-F238E27FC236}">
                    <a16:creationId xmlns:a16="http://schemas.microsoft.com/office/drawing/2014/main" id="{9E78EF91-999B-4653-AFB1-B4F938EFBA2D}"/>
                  </a:ext>
                </a:extLst>
              </p:cNvPr>
              <p:cNvSpPr/>
              <p:nvPr/>
            </p:nvSpPr>
            <p:spPr>
              <a:xfrm>
                <a:off x="4576702" y="1497797"/>
                <a:ext cx="1410855" cy="1417603"/>
              </a:xfrm>
              <a:custGeom>
                <a:avLst/>
                <a:gdLst/>
                <a:ahLst/>
                <a:cxnLst/>
                <a:rect l="l" t="t" r="r" b="b"/>
                <a:pathLst>
                  <a:path w="103492" h="103987" extrusionOk="0">
                    <a:moveTo>
                      <a:pt x="68323" y="0"/>
                    </a:moveTo>
                    <a:lnTo>
                      <a:pt x="71387" y="3152"/>
                    </a:lnTo>
                    <a:lnTo>
                      <a:pt x="67360" y="7180"/>
                    </a:lnTo>
                    <a:lnTo>
                      <a:pt x="40597" y="33942"/>
                    </a:lnTo>
                    <a:cubicBezTo>
                      <a:pt x="35256" y="30878"/>
                      <a:pt x="29536" y="28339"/>
                      <a:pt x="23582" y="26500"/>
                    </a:cubicBezTo>
                    <a:cubicBezTo>
                      <a:pt x="17015" y="24574"/>
                      <a:pt x="9953" y="23348"/>
                      <a:pt x="2802" y="23115"/>
                    </a:cubicBezTo>
                    <a:lnTo>
                      <a:pt x="0" y="23115"/>
                    </a:lnTo>
                    <a:lnTo>
                      <a:pt x="0" y="54226"/>
                    </a:lnTo>
                    <a:cubicBezTo>
                      <a:pt x="409" y="54226"/>
                      <a:pt x="805" y="54174"/>
                      <a:pt x="1170" y="54174"/>
                    </a:cubicBezTo>
                    <a:cubicBezTo>
                      <a:pt x="1353" y="54174"/>
                      <a:pt x="1528" y="54187"/>
                      <a:pt x="1693" y="54226"/>
                    </a:cubicBezTo>
                    <a:cubicBezTo>
                      <a:pt x="6188" y="54372"/>
                      <a:pt x="10449" y="55102"/>
                      <a:pt x="14593" y="56298"/>
                    </a:cubicBezTo>
                    <a:cubicBezTo>
                      <a:pt x="18708" y="57641"/>
                      <a:pt x="22736" y="59480"/>
                      <a:pt x="26384" y="61668"/>
                    </a:cubicBezTo>
                    <a:cubicBezTo>
                      <a:pt x="29653" y="63711"/>
                      <a:pt x="32571" y="66163"/>
                      <a:pt x="35256" y="68819"/>
                    </a:cubicBezTo>
                    <a:cubicBezTo>
                      <a:pt x="35636" y="69198"/>
                      <a:pt x="36103" y="69548"/>
                      <a:pt x="36482" y="69928"/>
                    </a:cubicBezTo>
                    <a:cubicBezTo>
                      <a:pt x="39400" y="73080"/>
                      <a:pt x="41940" y="76728"/>
                      <a:pt x="44012" y="80493"/>
                    </a:cubicBezTo>
                    <a:cubicBezTo>
                      <a:pt x="46084" y="84404"/>
                      <a:pt x="47660" y="88402"/>
                      <a:pt x="48623" y="92780"/>
                    </a:cubicBezTo>
                    <a:cubicBezTo>
                      <a:pt x="49499" y="96311"/>
                      <a:pt x="49849" y="100076"/>
                      <a:pt x="49849" y="103987"/>
                    </a:cubicBezTo>
                    <a:lnTo>
                      <a:pt x="80989" y="103987"/>
                    </a:lnTo>
                    <a:cubicBezTo>
                      <a:pt x="80989" y="97771"/>
                      <a:pt x="80260" y="91583"/>
                      <a:pt x="78917" y="85746"/>
                    </a:cubicBezTo>
                    <a:cubicBezTo>
                      <a:pt x="77341" y="78683"/>
                      <a:pt x="74773" y="72117"/>
                      <a:pt x="71504" y="65900"/>
                    </a:cubicBezTo>
                    <a:cubicBezTo>
                      <a:pt x="70891" y="64820"/>
                      <a:pt x="70278" y="63857"/>
                      <a:pt x="69666" y="62748"/>
                    </a:cubicBezTo>
                    <a:lnTo>
                      <a:pt x="96312" y="36131"/>
                    </a:lnTo>
                    <a:lnTo>
                      <a:pt x="100310" y="32104"/>
                    </a:lnTo>
                    <a:lnTo>
                      <a:pt x="103491" y="35256"/>
                    </a:lnTo>
                    <a:lnTo>
                      <a:pt x="103491" y="0"/>
                    </a:ln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sp>
            <p:nvSpPr>
              <p:cNvPr id="21" name="Google Shape;210;p20">
                <a:extLst>
                  <a:ext uri="{FF2B5EF4-FFF2-40B4-BE49-F238E27FC236}">
                    <a16:creationId xmlns:a16="http://schemas.microsoft.com/office/drawing/2014/main" id="{547706A6-C279-40FB-AAC5-AEA3268FE748}"/>
                  </a:ext>
                </a:extLst>
              </p:cNvPr>
              <p:cNvSpPr/>
              <p:nvPr/>
            </p:nvSpPr>
            <p:spPr>
              <a:xfrm>
                <a:off x="3149148" y="1497797"/>
                <a:ext cx="1427568" cy="1417603"/>
              </a:xfrm>
              <a:custGeom>
                <a:avLst/>
                <a:gdLst/>
                <a:ahLst/>
                <a:cxnLst/>
                <a:rect l="l" t="t" r="r" b="b"/>
                <a:pathLst>
                  <a:path w="104718" h="103987" extrusionOk="0">
                    <a:moveTo>
                      <a:pt x="1" y="0"/>
                    </a:moveTo>
                    <a:lnTo>
                      <a:pt x="1" y="35256"/>
                    </a:lnTo>
                    <a:lnTo>
                      <a:pt x="3182" y="32104"/>
                    </a:lnTo>
                    <a:lnTo>
                      <a:pt x="7180" y="36131"/>
                    </a:lnTo>
                    <a:lnTo>
                      <a:pt x="34673" y="63595"/>
                    </a:lnTo>
                    <a:cubicBezTo>
                      <a:pt x="31638" y="68819"/>
                      <a:pt x="29069" y="74539"/>
                      <a:pt x="27376" y="80493"/>
                    </a:cubicBezTo>
                    <a:cubicBezTo>
                      <a:pt x="25421" y="86826"/>
                      <a:pt x="24195" y="93510"/>
                      <a:pt x="23962" y="100456"/>
                    </a:cubicBezTo>
                    <a:cubicBezTo>
                      <a:pt x="23962" y="100689"/>
                      <a:pt x="23845" y="101068"/>
                      <a:pt x="23845" y="101302"/>
                    </a:cubicBezTo>
                    <a:lnTo>
                      <a:pt x="23845" y="103987"/>
                    </a:lnTo>
                    <a:lnTo>
                      <a:pt x="54986" y="103987"/>
                    </a:lnTo>
                    <a:lnTo>
                      <a:pt x="54986" y="102382"/>
                    </a:lnTo>
                    <a:lnTo>
                      <a:pt x="54986" y="101535"/>
                    </a:lnTo>
                    <a:cubicBezTo>
                      <a:pt x="55219" y="97274"/>
                      <a:pt x="55949" y="93276"/>
                      <a:pt x="57029" y="89511"/>
                    </a:cubicBezTo>
                    <a:cubicBezTo>
                      <a:pt x="58371" y="85250"/>
                      <a:pt x="60210" y="81368"/>
                      <a:pt x="62516" y="77720"/>
                    </a:cubicBezTo>
                    <a:cubicBezTo>
                      <a:pt x="64471" y="74422"/>
                      <a:pt x="66893" y="71504"/>
                      <a:pt x="69578" y="68819"/>
                    </a:cubicBezTo>
                    <a:cubicBezTo>
                      <a:pt x="69929" y="68352"/>
                      <a:pt x="70308" y="67972"/>
                      <a:pt x="70658" y="67622"/>
                    </a:cubicBezTo>
                    <a:cubicBezTo>
                      <a:pt x="73956" y="64587"/>
                      <a:pt x="77458" y="62135"/>
                      <a:pt x="81369" y="60063"/>
                    </a:cubicBezTo>
                    <a:cubicBezTo>
                      <a:pt x="85134" y="58020"/>
                      <a:pt x="89132" y="56415"/>
                      <a:pt x="93510" y="55452"/>
                    </a:cubicBezTo>
                    <a:cubicBezTo>
                      <a:pt x="97158" y="54606"/>
                      <a:pt x="100952" y="54226"/>
                      <a:pt x="104717" y="54226"/>
                    </a:cubicBezTo>
                    <a:lnTo>
                      <a:pt x="104717" y="23115"/>
                    </a:lnTo>
                    <a:cubicBezTo>
                      <a:pt x="98501" y="23115"/>
                      <a:pt x="92314" y="23844"/>
                      <a:pt x="86477" y="25187"/>
                    </a:cubicBezTo>
                    <a:cubicBezTo>
                      <a:pt x="79531" y="26763"/>
                      <a:pt x="72847" y="29302"/>
                      <a:pt x="66660" y="32600"/>
                    </a:cubicBezTo>
                    <a:lnTo>
                      <a:pt x="63362" y="34409"/>
                    </a:lnTo>
                    <a:lnTo>
                      <a:pt x="36132" y="7180"/>
                    </a:lnTo>
                    <a:lnTo>
                      <a:pt x="32105" y="3152"/>
                    </a:lnTo>
                    <a:lnTo>
                      <a:pt x="35286" y="0"/>
                    </a:ln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sp>
            <p:nvSpPr>
              <p:cNvPr id="22" name="Google Shape;211;p20">
                <a:extLst>
                  <a:ext uri="{FF2B5EF4-FFF2-40B4-BE49-F238E27FC236}">
                    <a16:creationId xmlns:a16="http://schemas.microsoft.com/office/drawing/2014/main" id="{A64B93F5-CBA6-496A-BD75-7EB7A3FAC431}"/>
                  </a:ext>
                </a:extLst>
              </p:cNvPr>
              <p:cNvSpPr/>
              <p:nvPr/>
            </p:nvSpPr>
            <p:spPr>
              <a:xfrm>
                <a:off x="4576702" y="2915399"/>
                <a:ext cx="1410855" cy="1427159"/>
              </a:xfrm>
              <a:custGeom>
                <a:avLst/>
                <a:gdLst/>
                <a:ahLst/>
                <a:cxnLst/>
                <a:rect l="l" t="t" r="r" b="b"/>
                <a:pathLst>
                  <a:path w="103492" h="104688" extrusionOk="0">
                    <a:moveTo>
                      <a:pt x="49849" y="0"/>
                    </a:moveTo>
                    <a:lnTo>
                      <a:pt x="49849" y="846"/>
                    </a:lnTo>
                    <a:lnTo>
                      <a:pt x="49849" y="1693"/>
                    </a:lnTo>
                    <a:cubicBezTo>
                      <a:pt x="49732" y="6187"/>
                      <a:pt x="49002" y="10448"/>
                      <a:pt x="47777" y="14593"/>
                    </a:cubicBezTo>
                    <a:cubicBezTo>
                      <a:pt x="46434" y="18708"/>
                      <a:pt x="44625" y="22735"/>
                      <a:pt x="42319" y="26383"/>
                    </a:cubicBezTo>
                    <a:cubicBezTo>
                      <a:pt x="40364" y="29652"/>
                      <a:pt x="37941" y="32571"/>
                      <a:pt x="35256" y="35256"/>
                    </a:cubicBezTo>
                    <a:cubicBezTo>
                      <a:pt x="34906" y="35606"/>
                      <a:pt x="34527" y="36102"/>
                      <a:pt x="34030" y="36482"/>
                    </a:cubicBezTo>
                    <a:cubicBezTo>
                      <a:pt x="30878" y="39400"/>
                      <a:pt x="27347" y="41939"/>
                      <a:pt x="23465" y="44011"/>
                    </a:cubicBezTo>
                    <a:cubicBezTo>
                      <a:pt x="19700" y="46083"/>
                      <a:pt x="15673" y="47543"/>
                      <a:pt x="11295" y="48623"/>
                    </a:cubicBezTo>
                    <a:cubicBezTo>
                      <a:pt x="7647" y="49469"/>
                      <a:pt x="3882" y="49848"/>
                      <a:pt x="0" y="49848"/>
                    </a:cubicBezTo>
                    <a:lnTo>
                      <a:pt x="0" y="80989"/>
                    </a:lnTo>
                    <a:cubicBezTo>
                      <a:pt x="6304" y="80989"/>
                      <a:pt x="12521" y="80259"/>
                      <a:pt x="18358" y="78917"/>
                    </a:cubicBezTo>
                    <a:cubicBezTo>
                      <a:pt x="25275" y="77195"/>
                      <a:pt x="31987" y="74773"/>
                      <a:pt x="38175" y="71504"/>
                    </a:cubicBezTo>
                    <a:cubicBezTo>
                      <a:pt x="38788" y="71124"/>
                      <a:pt x="39517" y="70628"/>
                      <a:pt x="40130" y="70278"/>
                    </a:cubicBezTo>
                    <a:lnTo>
                      <a:pt x="67360" y="97508"/>
                    </a:lnTo>
                    <a:lnTo>
                      <a:pt x="71387" y="101535"/>
                    </a:lnTo>
                    <a:lnTo>
                      <a:pt x="68323" y="104687"/>
                    </a:lnTo>
                    <a:lnTo>
                      <a:pt x="103491" y="104687"/>
                    </a:lnTo>
                    <a:lnTo>
                      <a:pt x="103491" y="69432"/>
                    </a:lnTo>
                    <a:lnTo>
                      <a:pt x="100310" y="72584"/>
                    </a:lnTo>
                    <a:lnTo>
                      <a:pt x="96312" y="68585"/>
                    </a:lnTo>
                    <a:lnTo>
                      <a:pt x="69432" y="41706"/>
                    </a:lnTo>
                    <a:cubicBezTo>
                      <a:pt x="72847" y="36102"/>
                      <a:pt x="75503" y="30032"/>
                      <a:pt x="77458" y="23582"/>
                    </a:cubicBezTo>
                    <a:cubicBezTo>
                      <a:pt x="79530" y="17015"/>
                      <a:pt x="80727" y="9952"/>
                      <a:pt x="80989" y="2773"/>
                    </a:cubicBezTo>
                    <a:lnTo>
                      <a:pt x="80989" y="1809"/>
                    </a:lnTo>
                    <a:lnTo>
                      <a:pt x="80989" y="0"/>
                    </a:ln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sp>
            <p:nvSpPr>
              <p:cNvPr id="23" name="Google Shape;212;p20">
                <a:extLst>
                  <a:ext uri="{FF2B5EF4-FFF2-40B4-BE49-F238E27FC236}">
                    <a16:creationId xmlns:a16="http://schemas.microsoft.com/office/drawing/2014/main" id="{B5CDA624-A61D-45C1-8EB6-5BEEB907EBA3}"/>
                  </a:ext>
                </a:extLst>
              </p:cNvPr>
              <p:cNvSpPr/>
              <p:nvPr/>
            </p:nvSpPr>
            <p:spPr>
              <a:xfrm>
                <a:off x="3149148" y="2915399"/>
                <a:ext cx="1427568" cy="1427159"/>
              </a:xfrm>
              <a:custGeom>
                <a:avLst/>
                <a:gdLst/>
                <a:ahLst/>
                <a:cxnLst/>
                <a:rect l="l" t="t" r="r" b="b"/>
                <a:pathLst>
                  <a:path w="104718" h="104688" extrusionOk="0">
                    <a:moveTo>
                      <a:pt x="23845" y="0"/>
                    </a:moveTo>
                    <a:cubicBezTo>
                      <a:pt x="23845" y="6304"/>
                      <a:pt x="24575" y="12404"/>
                      <a:pt x="25917" y="18358"/>
                    </a:cubicBezTo>
                    <a:cubicBezTo>
                      <a:pt x="27493" y="25274"/>
                      <a:pt x="30032" y="31958"/>
                      <a:pt x="33330" y="38174"/>
                    </a:cubicBezTo>
                    <a:cubicBezTo>
                      <a:pt x="33826" y="39021"/>
                      <a:pt x="34293" y="39867"/>
                      <a:pt x="34906" y="40859"/>
                    </a:cubicBezTo>
                    <a:lnTo>
                      <a:pt x="7180" y="68585"/>
                    </a:lnTo>
                    <a:lnTo>
                      <a:pt x="3182" y="72584"/>
                    </a:lnTo>
                    <a:lnTo>
                      <a:pt x="1" y="69432"/>
                    </a:lnTo>
                    <a:lnTo>
                      <a:pt x="1" y="104687"/>
                    </a:lnTo>
                    <a:lnTo>
                      <a:pt x="35286" y="104687"/>
                    </a:lnTo>
                    <a:lnTo>
                      <a:pt x="32105" y="101535"/>
                    </a:lnTo>
                    <a:lnTo>
                      <a:pt x="36132" y="97508"/>
                    </a:lnTo>
                    <a:lnTo>
                      <a:pt x="63858" y="69782"/>
                    </a:lnTo>
                    <a:cubicBezTo>
                      <a:pt x="69199" y="73080"/>
                      <a:pt x="75036" y="75619"/>
                      <a:pt x="81252" y="77458"/>
                    </a:cubicBezTo>
                    <a:cubicBezTo>
                      <a:pt x="87819" y="79530"/>
                      <a:pt x="94853" y="80610"/>
                      <a:pt x="102032" y="80843"/>
                    </a:cubicBezTo>
                    <a:cubicBezTo>
                      <a:pt x="102995" y="80989"/>
                      <a:pt x="103871" y="80989"/>
                      <a:pt x="104717" y="80989"/>
                    </a:cubicBezTo>
                    <a:lnTo>
                      <a:pt x="104717" y="49848"/>
                    </a:lnTo>
                    <a:lnTo>
                      <a:pt x="103141" y="49848"/>
                    </a:lnTo>
                    <a:cubicBezTo>
                      <a:pt x="98618" y="49732"/>
                      <a:pt x="94386" y="49002"/>
                      <a:pt x="90242" y="47776"/>
                    </a:cubicBezTo>
                    <a:cubicBezTo>
                      <a:pt x="85980" y="46434"/>
                      <a:pt x="82099" y="44624"/>
                      <a:pt x="78451" y="42319"/>
                    </a:cubicBezTo>
                    <a:cubicBezTo>
                      <a:pt x="75153" y="40363"/>
                      <a:pt x="72234" y="37941"/>
                      <a:pt x="69578" y="35256"/>
                    </a:cubicBezTo>
                    <a:cubicBezTo>
                      <a:pt x="69082" y="34876"/>
                      <a:pt x="68703" y="34526"/>
                      <a:pt x="68353" y="34030"/>
                    </a:cubicBezTo>
                    <a:cubicBezTo>
                      <a:pt x="65434" y="30878"/>
                      <a:pt x="62866" y="27347"/>
                      <a:pt x="60823" y="23465"/>
                    </a:cubicBezTo>
                    <a:cubicBezTo>
                      <a:pt x="58751" y="19700"/>
                      <a:pt x="57175" y="15556"/>
                      <a:pt x="56182" y="11295"/>
                    </a:cubicBezTo>
                    <a:cubicBezTo>
                      <a:pt x="55336" y="7647"/>
                      <a:pt x="54986" y="3882"/>
                      <a:pt x="54986" y="0"/>
                    </a:cubicBez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grpSp>
            <p:nvGrpSpPr>
              <p:cNvPr id="24" name="Google Shape;213;p20">
                <a:extLst>
                  <a:ext uri="{FF2B5EF4-FFF2-40B4-BE49-F238E27FC236}">
                    <a16:creationId xmlns:a16="http://schemas.microsoft.com/office/drawing/2014/main" id="{7553232B-CD99-45A8-9E69-2F5644292D02}"/>
                  </a:ext>
                </a:extLst>
              </p:cNvPr>
              <p:cNvGrpSpPr/>
              <p:nvPr/>
            </p:nvGrpSpPr>
            <p:grpSpPr>
              <a:xfrm>
                <a:off x="4266876" y="2620581"/>
                <a:ext cx="598359" cy="599176"/>
                <a:chOff x="3725461" y="2444712"/>
                <a:chExt cx="334279" cy="334661"/>
              </a:xfrm>
              <a:grpFill/>
            </p:grpSpPr>
            <p:sp>
              <p:nvSpPr>
                <p:cNvPr id="25" name="Google Shape;214;p20">
                  <a:extLst>
                    <a:ext uri="{FF2B5EF4-FFF2-40B4-BE49-F238E27FC236}">
                      <a16:creationId xmlns:a16="http://schemas.microsoft.com/office/drawing/2014/main" id="{934E2774-A001-4142-ADD2-DE0790AD98F7}"/>
                    </a:ext>
                  </a:extLst>
                </p:cNvPr>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6" name="Google Shape;215;p20">
                  <a:extLst>
                    <a:ext uri="{FF2B5EF4-FFF2-40B4-BE49-F238E27FC236}">
                      <a16:creationId xmlns:a16="http://schemas.microsoft.com/office/drawing/2014/main" id="{E7BC98B8-FB86-4B6F-B4FE-28B949AC2484}"/>
                    </a:ext>
                  </a:extLst>
                </p:cNvPr>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7" name="Google Shape;216;p20">
                  <a:extLst>
                    <a:ext uri="{FF2B5EF4-FFF2-40B4-BE49-F238E27FC236}">
                      <a16:creationId xmlns:a16="http://schemas.microsoft.com/office/drawing/2014/main" id="{A6032658-CB66-4377-AE46-0E39E2274A4A}"/>
                    </a:ext>
                  </a:extLst>
                </p:cNvPr>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8" name="Google Shape;217;p20">
                  <a:extLst>
                    <a:ext uri="{FF2B5EF4-FFF2-40B4-BE49-F238E27FC236}">
                      <a16:creationId xmlns:a16="http://schemas.microsoft.com/office/drawing/2014/main" id="{72C1B4DB-AE24-4F4D-AF63-BEF8377916E3}"/>
                    </a:ext>
                  </a:extLst>
                </p:cNvPr>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9" name="Google Shape;218;p20">
                  <a:extLst>
                    <a:ext uri="{FF2B5EF4-FFF2-40B4-BE49-F238E27FC236}">
                      <a16:creationId xmlns:a16="http://schemas.microsoft.com/office/drawing/2014/main" id="{4D67EB5F-627D-40FF-933B-EEBDF80A2805}"/>
                    </a:ext>
                  </a:extLst>
                </p:cNvPr>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30" name="Google Shape;219;p20">
                  <a:extLst>
                    <a:ext uri="{FF2B5EF4-FFF2-40B4-BE49-F238E27FC236}">
                      <a16:creationId xmlns:a16="http://schemas.microsoft.com/office/drawing/2014/main" id="{0788CE28-3810-4B83-B1BB-F5E96D348C3C}"/>
                    </a:ext>
                  </a:extLst>
                </p:cNvPr>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31" name="Google Shape;220;p20">
                  <a:extLst>
                    <a:ext uri="{FF2B5EF4-FFF2-40B4-BE49-F238E27FC236}">
                      <a16:creationId xmlns:a16="http://schemas.microsoft.com/office/drawing/2014/main" id="{DA8098BB-ADD6-4A71-BC77-62E9FCE38872}"/>
                    </a:ext>
                  </a:extLst>
                </p:cNvPr>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grpSp>
        </p:grpSp>
      </p:grpSp>
      <p:pic>
        <p:nvPicPr>
          <p:cNvPr id="37" name="Picture 2" descr="http://www.lokmanhekim.edu.tr/public/assets/images/logo.png">
            <a:extLst>
              <a:ext uri="{FF2B5EF4-FFF2-40B4-BE49-F238E27FC236}">
                <a16:creationId xmlns:a16="http://schemas.microsoft.com/office/drawing/2014/main" id="{CC50524C-3805-974E-9E63-85FD00BEC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7558" y="3381081"/>
            <a:ext cx="1007459" cy="1104426"/>
          </a:xfrm>
          <a:prstGeom prst="rect">
            <a:avLst/>
          </a:prstGeom>
          <a:noFill/>
          <a:extLst>
            <a:ext uri="{909E8E84-426E-40DD-AFC4-6F175D3DCCD1}">
              <a14:hiddenFill xmlns:a14="http://schemas.microsoft.com/office/drawing/2010/main">
                <a:solidFill>
                  <a:srgbClr val="FFFFFF"/>
                </a:solidFill>
              </a14:hiddenFill>
            </a:ext>
          </a:extLst>
        </p:spPr>
      </p:pic>
      <p:sp>
        <p:nvSpPr>
          <p:cNvPr id="39" name="Dikdörtgen 38">
            <a:extLst>
              <a:ext uri="{FF2B5EF4-FFF2-40B4-BE49-F238E27FC236}">
                <a16:creationId xmlns:a16="http://schemas.microsoft.com/office/drawing/2014/main" id="{D0B5AAAB-3F6C-BA49-8E0B-AD8443E7FC22}"/>
              </a:ext>
            </a:extLst>
          </p:cNvPr>
          <p:cNvSpPr/>
          <p:nvPr/>
        </p:nvSpPr>
        <p:spPr>
          <a:xfrm>
            <a:off x="879331" y="2075909"/>
            <a:ext cx="2913567" cy="1172116"/>
          </a:xfrm>
          <a:prstGeom prst="rect">
            <a:avLst/>
          </a:prstGeom>
          <a:solidFill>
            <a:schemeClr val="bg1"/>
          </a:solidFill>
          <a:ln w="38100">
            <a:solidFill>
              <a:schemeClr val="accent2">
                <a:lumMod val="75000"/>
              </a:schemeClr>
            </a:solidFill>
          </a:ln>
        </p:spPr>
        <p:txBody>
          <a:bodyPr wrap="square">
            <a:spAutoFit/>
          </a:bodyPr>
          <a:lstStyle/>
          <a:p>
            <a:r>
              <a:rPr lang="en-US" sz="1754" dirty="0" err="1"/>
              <a:t>Teorik</a:t>
            </a:r>
            <a:r>
              <a:rPr lang="en-US" sz="1754" dirty="0"/>
              <a:t> </a:t>
            </a:r>
            <a:r>
              <a:rPr lang="en-US" sz="1754" dirty="0" err="1"/>
              <a:t>derslerin</a:t>
            </a:r>
            <a:r>
              <a:rPr lang="en-US" sz="1754" dirty="0"/>
              <a:t> </a:t>
            </a:r>
            <a:r>
              <a:rPr lang="en-US" sz="1754" dirty="0" err="1"/>
              <a:t>uzaktan</a:t>
            </a:r>
            <a:r>
              <a:rPr lang="en-US" sz="1754" dirty="0"/>
              <a:t> </a:t>
            </a:r>
            <a:r>
              <a:rPr lang="en-US" sz="1754" dirty="0" err="1"/>
              <a:t>ve</a:t>
            </a:r>
            <a:r>
              <a:rPr lang="en-US" sz="1754" dirty="0"/>
              <a:t> digital </a:t>
            </a:r>
            <a:r>
              <a:rPr lang="en-US" sz="1754" dirty="0" err="1"/>
              <a:t>öğretim</a:t>
            </a:r>
            <a:r>
              <a:rPr lang="en-US" sz="1754" dirty="0"/>
              <a:t> </a:t>
            </a:r>
            <a:r>
              <a:rPr lang="en-US" sz="1754" dirty="0" err="1"/>
              <a:t>ortamlarında</a:t>
            </a:r>
            <a:r>
              <a:rPr lang="en-US" sz="1754" dirty="0"/>
              <a:t> </a:t>
            </a:r>
            <a:r>
              <a:rPr lang="en-US" sz="1754" dirty="0" err="1"/>
              <a:t>eş</a:t>
            </a:r>
            <a:r>
              <a:rPr lang="en-US" sz="1754" dirty="0"/>
              <a:t> </a:t>
            </a:r>
            <a:r>
              <a:rPr lang="en-US" sz="1754" dirty="0" err="1"/>
              <a:t>zamanlı</a:t>
            </a:r>
            <a:r>
              <a:rPr lang="en-US" sz="1754" dirty="0"/>
              <a:t> </a:t>
            </a:r>
            <a:r>
              <a:rPr lang="en-US" sz="1754" dirty="0" err="1"/>
              <a:t>olarak</a:t>
            </a:r>
            <a:r>
              <a:rPr lang="en-US" sz="1754" dirty="0"/>
              <a:t> </a:t>
            </a:r>
            <a:r>
              <a:rPr lang="en-US" sz="1754" dirty="0" err="1"/>
              <a:t>yapılmasına</a:t>
            </a:r>
            <a:r>
              <a:rPr lang="en-US" sz="1754" dirty="0"/>
              <a:t> </a:t>
            </a:r>
            <a:r>
              <a:rPr lang="en-US" sz="1754" dirty="0" err="1"/>
              <a:t>karar</a:t>
            </a:r>
            <a:r>
              <a:rPr lang="en-US" sz="1754" dirty="0"/>
              <a:t> </a:t>
            </a:r>
            <a:r>
              <a:rPr lang="en-US" sz="1754" dirty="0" err="1"/>
              <a:t>verilmiştir</a:t>
            </a:r>
            <a:r>
              <a:rPr lang="en-US" sz="1754" dirty="0"/>
              <a:t>.</a:t>
            </a:r>
            <a:endParaRPr lang="tr-TR" sz="1754" dirty="0">
              <a:latin typeface="Arial" panose="020B0604020202020204" pitchFamily="34" charset="0"/>
              <a:cs typeface="Arial" panose="020B0604020202020204" pitchFamily="34" charset="0"/>
            </a:endParaRPr>
          </a:p>
        </p:txBody>
      </p:sp>
      <p:sp>
        <p:nvSpPr>
          <p:cNvPr id="40" name="Dikdörtgen 39">
            <a:extLst>
              <a:ext uri="{FF2B5EF4-FFF2-40B4-BE49-F238E27FC236}">
                <a16:creationId xmlns:a16="http://schemas.microsoft.com/office/drawing/2014/main" id="{B86B8EE3-8CC3-674C-B0E3-255095A88176}"/>
              </a:ext>
            </a:extLst>
          </p:cNvPr>
          <p:cNvSpPr/>
          <p:nvPr/>
        </p:nvSpPr>
        <p:spPr>
          <a:xfrm>
            <a:off x="698501" y="4299371"/>
            <a:ext cx="3097030" cy="1712007"/>
          </a:xfrm>
          <a:prstGeom prst="rect">
            <a:avLst/>
          </a:prstGeom>
          <a:ln w="38100">
            <a:solidFill>
              <a:schemeClr val="accent2">
                <a:lumMod val="75000"/>
              </a:schemeClr>
            </a:solidFill>
          </a:ln>
        </p:spPr>
        <p:txBody>
          <a:bodyPr wrap="square">
            <a:spAutoFit/>
          </a:bodyPr>
          <a:lstStyle/>
          <a:p>
            <a:r>
              <a:rPr lang="en-US" sz="1754" dirty="0" err="1"/>
              <a:t>Uygulamalı</a:t>
            </a:r>
            <a:r>
              <a:rPr lang="en-US" sz="1754" dirty="0"/>
              <a:t> </a:t>
            </a:r>
            <a:r>
              <a:rPr lang="en-US" sz="1754" dirty="0" err="1"/>
              <a:t>derslerin</a:t>
            </a:r>
            <a:r>
              <a:rPr lang="en-US" sz="1754" dirty="0"/>
              <a:t> </a:t>
            </a:r>
            <a:r>
              <a:rPr lang="en-US" sz="1754" dirty="0" err="1"/>
              <a:t>olabildiğince</a:t>
            </a:r>
            <a:r>
              <a:rPr lang="en-US" sz="1754" dirty="0"/>
              <a:t> </a:t>
            </a:r>
            <a:r>
              <a:rPr lang="en-US" sz="1754" dirty="0" err="1"/>
              <a:t>çevirimiçi</a:t>
            </a:r>
            <a:r>
              <a:rPr lang="en-US" sz="1754" dirty="0"/>
              <a:t> </a:t>
            </a:r>
            <a:r>
              <a:rPr lang="en-US" sz="1754" dirty="0" err="1"/>
              <a:t>yapılmasına</a:t>
            </a:r>
            <a:r>
              <a:rPr lang="en-US" sz="1754" dirty="0"/>
              <a:t>, </a:t>
            </a:r>
            <a:r>
              <a:rPr lang="en-US" sz="1754" dirty="0" err="1"/>
              <a:t>mümkün</a:t>
            </a:r>
            <a:r>
              <a:rPr lang="en-US" sz="1754" dirty="0"/>
              <a:t> </a:t>
            </a:r>
            <a:r>
              <a:rPr lang="en-US" sz="1754" dirty="0" err="1"/>
              <a:t>olmadığı</a:t>
            </a:r>
            <a:r>
              <a:rPr lang="en-US" sz="1754" dirty="0"/>
              <a:t> </a:t>
            </a:r>
            <a:r>
              <a:rPr lang="en-US" sz="1754" dirty="0" err="1"/>
              <a:t>durumlarda</a:t>
            </a:r>
            <a:r>
              <a:rPr lang="en-US" sz="1754" dirty="0"/>
              <a:t> </a:t>
            </a:r>
            <a:r>
              <a:rPr lang="en-US" sz="1754" dirty="0" err="1"/>
              <a:t>bahar</a:t>
            </a:r>
            <a:r>
              <a:rPr lang="en-US" sz="1754" dirty="0"/>
              <a:t>  </a:t>
            </a:r>
            <a:r>
              <a:rPr lang="en-US" sz="1754" dirty="0" err="1"/>
              <a:t>yarıyılı</a:t>
            </a:r>
            <a:r>
              <a:rPr lang="en-US" sz="1754" dirty="0"/>
              <a:t> yada </a:t>
            </a:r>
            <a:r>
              <a:rPr lang="en-US" sz="1754" dirty="0" err="1"/>
              <a:t>yıl</a:t>
            </a:r>
            <a:r>
              <a:rPr lang="en-US" sz="1754" dirty="0"/>
              <a:t> </a:t>
            </a:r>
            <a:r>
              <a:rPr lang="en-US" sz="1754" dirty="0" err="1"/>
              <a:t>sonunda</a:t>
            </a:r>
            <a:r>
              <a:rPr lang="en-US" sz="1754" dirty="0"/>
              <a:t> </a:t>
            </a:r>
            <a:r>
              <a:rPr lang="en-US" sz="1754" dirty="0" err="1"/>
              <a:t>yapılmasına</a:t>
            </a:r>
            <a:r>
              <a:rPr lang="en-US" sz="1754" dirty="0"/>
              <a:t> </a:t>
            </a:r>
            <a:r>
              <a:rPr lang="en-US" sz="1754" dirty="0" err="1"/>
              <a:t>karar</a:t>
            </a:r>
            <a:r>
              <a:rPr lang="en-US" sz="1754" dirty="0"/>
              <a:t> </a:t>
            </a:r>
            <a:r>
              <a:rPr lang="en-US" sz="1754" dirty="0" err="1"/>
              <a:t>verilmiştir</a:t>
            </a:r>
            <a:r>
              <a:rPr lang="en-US" sz="1754" dirty="0"/>
              <a:t>.</a:t>
            </a:r>
          </a:p>
        </p:txBody>
      </p:sp>
      <p:sp>
        <p:nvSpPr>
          <p:cNvPr id="41" name="Dikdörtgen 40">
            <a:extLst>
              <a:ext uri="{FF2B5EF4-FFF2-40B4-BE49-F238E27FC236}">
                <a16:creationId xmlns:a16="http://schemas.microsoft.com/office/drawing/2014/main" id="{A30C6907-8AE8-0544-B448-DFF183190ADF}"/>
              </a:ext>
            </a:extLst>
          </p:cNvPr>
          <p:cNvSpPr/>
          <p:nvPr/>
        </p:nvSpPr>
        <p:spPr>
          <a:xfrm>
            <a:off x="6584264" y="1970059"/>
            <a:ext cx="2913567" cy="1712007"/>
          </a:xfrm>
          <a:prstGeom prst="rect">
            <a:avLst/>
          </a:prstGeom>
          <a:ln w="38100">
            <a:solidFill>
              <a:srgbClr val="FF0000"/>
            </a:solidFill>
          </a:ln>
        </p:spPr>
        <p:txBody>
          <a:bodyPr wrap="square">
            <a:spAutoFit/>
          </a:bodyPr>
          <a:lstStyle/>
          <a:p>
            <a:r>
              <a:rPr lang="en-US" sz="1754" dirty="0" err="1"/>
              <a:t>Bahar</a:t>
            </a:r>
            <a:r>
              <a:rPr lang="en-US" sz="1754" dirty="0"/>
              <a:t> </a:t>
            </a:r>
            <a:r>
              <a:rPr lang="en-US" sz="1754" dirty="0" err="1"/>
              <a:t>döneminde</a:t>
            </a:r>
            <a:r>
              <a:rPr lang="en-US" sz="1754" dirty="0"/>
              <a:t> de </a:t>
            </a:r>
            <a:r>
              <a:rPr lang="en-US" sz="1754" dirty="0" err="1"/>
              <a:t>yapılamaması</a:t>
            </a:r>
            <a:r>
              <a:rPr lang="en-US" sz="1754" dirty="0"/>
              <a:t> </a:t>
            </a:r>
            <a:r>
              <a:rPr lang="en-US" sz="1754" dirty="0" err="1"/>
              <a:t>durumunda</a:t>
            </a:r>
            <a:r>
              <a:rPr lang="en-US" sz="1754" dirty="0"/>
              <a:t> </a:t>
            </a:r>
            <a:r>
              <a:rPr lang="en-US" sz="1754" dirty="0" err="1"/>
              <a:t>yaz</a:t>
            </a:r>
            <a:r>
              <a:rPr lang="en-US" sz="1754" dirty="0"/>
              <a:t> </a:t>
            </a:r>
            <a:r>
              <a:rPr lang="en-US" sz="1754" dirty="0" err="1"/>
              <a:t>döneminde</a:t>
            </a:r>
            <a:r>
              <a:rPr lang="en-US" sz="1754" dirty="0"/>
              <a:t> </a:t>
            </a:r>
            <a:r>
              <a:rPr lang="en-US" sz="1754" dirty="0" err="1"/>
              <a:t>yoğunlaştırılmış</a:t>
            </a:r>
            <a:r>
              <a:rPr lang="en-US" sz="1754" dirty="0"/>
              <a:t>, </a:t>
            </a:r>
            <a:r>
              <a:rPr lang="en-US" sz="1754" dirty="0" err="1"/>
              <a:t>yüzyüze</a:t>
            </a:r>
            <a:r>
              <a:rPr lang="en-US" sz="1754" dirty="0"/>
              <a:t> </a:t>
            </a:r>
            <a:r>
              <a:rPr lang="en-US" sz="1754" dirty="0" err="1"/>
              <a:t>olarak</a:t>
            </a:r>
            <a:r>
              <a:rPr lang="en-US" sz="1754" dirty="0"/>
              <a:t> </a:t>
            </a:r>
            <a:r>
              <a:rPr lang="en-US" sz="1754" dirty="0" err="1"/>
              <a:t>uygulanmasına</a:t>
            </a:r>
            <a:r>
              <a:rPr lang="en-US" sz="1754" dirty="0"/>
              <a:t> </a:t>
            </a:r>
            <a:r>
              <a:rPr lang="en-US" sz="1754" dirty="0" err="1"/>
              <a:t>karar</a:t>
            </a:r>
            <a:r>
              <a:rPr lang="en-US" sz="1754" dirty="0"/>
              <a:t> </a:t>
            </a:r>
            <a:r>
              <a:rPr lang="en-US" sz="1754" dirty="0" err="1"/>
              <a:t>verilmiştir</a:t>
            </a:r>
            <a:r>
              <a:rPr lang="en-US" sz="1754" dirty="0"/>
              <a:t>.</a:t>
            </a:r>
          </a:p>
        </p:txBody>
      </p:sp>
      <p:sp>
        <p:nvSpPr>
          <p:cNvPr id="42" name="Dikdörtgen 41">
            <a:extLst>
              <a:ext uri="{FF2B5EF4-FFF2-40B4-BE49-F238E27FC236}">
                <a16:creationId xmlns:a16="http://schemas.microsoft.com/office/drawing/2014/main" id="{CDCDC8DF-725E-3146-A953-A44D8751D468}"/>
              </a:ext>
            </a:extLst>
          </p:cNvPr>
          <p:cNvSpPr/>
          <p:nvPr/>
        </p:nvSpPr>
        <p:spPr>
          <a:xfrm>
            <a:off x="6642100" y="4602279"/>
            <a:ext cx="2785114" cy="1172116"/>
          </a:xfrm>
          <a:prstGeom prst="rect">
            <a:avLst/>
          </a:prstGeom>
          <a:ln w="38100">
            <a:solidFill>
              <a:srgbClr val="0070C0"/>
            </a:solidFill>
          </a:ln>
        </p:spPr>
        <p:txBody>
          <a:bodyPr wrap="square">
            <a:spAutoFit/>
          </a:bodyPr>
          <a:lstStyle/>
          <a:p>
            <a:r>
              <a:rPr lang="en-US" sz="1754" dirty="0" err="1"/>
              <a:t>Pandeminin</a:t>
            </a:r>
            <a:r>
              <a:rPr lang="en-US" sz="1754" dirty="0"/>
              <a:t> </a:t>
            </a:r>
            <a:r>
              <a:rPr lang="en-US" sz="1754" dirty="0" err="1"/>
              <a:t>seyrine</a:t>
            </a:r>
            <a:r>
              <a:rPr lang="en-US" sz="1754" dirty="0"/>
              <a:t> </a:t>
            </a:r>
            <a:r>
              <a:rPr lang="en-US" sz="1754" dirty="0" err="1"/>
              <a:t>göre</a:t>
            </a:r>
            <a:r>
              <a:rPr lang="en-US" sz="1754" dirty="0"/>
              <a:t> </a:t>
            </a:r>
            <a:r>
              <a:rPr lang="en-US" sz="1754" dirty="0" err="1"/>
              <a:t>öğretim</a:t>
            </a:r>
            <a:r>
              <a:rPr lang="en-US" sz="1754" dirty="0"/>
              <a:t> </a:t>
            </a:r>
            <a:r>
              <a:rPr lang="en-US" sz="1754" dirty="0" err="1"/>
              <a:t>yönteminde</a:t>
            </a:r>
            <a:r>
              <a:rPr lang="en-US" sz="1754" dirty="0"/>
              <a:t> </a:t>
            </a:r>
            <a:r>
              <a:rPr lang="en-US" sz="1754" dirty="0" err="1"/>
              <a:t>değişiklik</a:t>
            </a:r>
            <a:r>
              <a:rPr lang="en-US" sz="1754" dirty="0"/>
              <a:t> </a:t>
            </a:r>
            <a:r>
              <a:rPr lang="en-US" sz="1754" dirty="0" err="1"/>
              <a:t>yapılabilmesi</a:t>
            </a:r>
            <a:endParaRPr lang="en-US" sz="1754" dirty="0"/>
          </a:p>
          <a:p>
            <a:pPr lvl="0"/>
            <a:r>
              <a:rPr lang="tr-TR" sz="1754" dirty="0"/>
              <a:t>ön görülmüştür.</a:t>
            </a:r>
          </a:p>
        </p:txBody>
      </p:sp>
      <p:sp>
        <p:nvSpPr>
          <p:cNvPr id="43" name="Google Shape;899;p32">
            <a:extLst>
              <a:ext uri="{FF2B5EF4-FFF2-40B4-BE49-F238E27FC236}">
                <a16:creationId xmlns:a16="http://schemas.microsoft.com/office/drawing/2014/main" id="{B991BEF8-497D-584C-B12F-F2B322CAE759}"/>
              </a:ext>
            </a:extLst>
          </p:cNvPr>
          <p:cNvSpPr/>
          <p:nvPr/>
        </p:nvSpPr>
        <p:spPr>
          <a:xfrm>
            <a:off x="3548941" y="551515"/>
            <a:ext cx="4007559" cy="1172116"/>
          </a:xfrm>
          <a:custGeom>
            <a:avLst/>
            <a:gdLst/>
            <a:ahLst/>
            <a:cxnLst/>
            <a:rect l="l" t="t" r="r" b="b"/>
            <a:pathLst>
              <a:path w="80333" h="27766" extrusionOk="0">
                <a:moveTo>
                  <a:pt x="1" y="0"/>
                </a:moveTo>
                <a:lnTo>
                  <a:pt x="1" y="27766"/>
                </a:lnTo>
                <a:lnTo>
                  <a:pt x="80332" y="27766"/>
                </a:lnTo>
                <a:lnTo>
                  <a:pt x="80332" y="0"/>
                </a:lnTo>
                <a:close/>
              </a:path>
            </a:pathLst>
          </a:custGeom>
          <a:solidFill>
            <a:schemeClr val="bg2">
              <a:lumMod val="40000"/>
              <a:lumOff val="60000"/>
            </a:schemeClr>
          </a:solidFill>
          <a:ln w="38100">
            <a:solidFill>
              <a:schemeClr val="tx2">
                <a:lumMod val="75000"/>
              </a:schemeClr>
            </a:solidFill>
          </a:ln>
        </p:spPr>
        <p:txBody>
          <a:bodyPr spcFirstLastPara="1" wrap="square" lIns="363629" tIns="72714" rIns="363629" bIns="72714" anchor="ctr" anchorCtr="0">
            <a:noAutofit/>
          </a:bodyPr>
          <a:lstStyle/>
          <a:p>
            <a:pPr algn="ctr"/>
            <a:r>
              <a:rPr lang="tr-TR" sz="1754" b="1" dirty="0">
                <a:solidFill>
                  <a:srgbClr val="C00000"/>
                </a:solidFill>
                <a:latin typeface="Arial" panose="020B0604020202020204" pitchFamily="34" charset="0"/>
                <a:cs typeface="Arial" panose="020B0604020202020204" pitchFamily="34" charset="0"/>
              </a:rPr>
              <a:t>ÜNİVERSİTEMİZDE ALINAN KARARLAR</a:t>
            </a:r>
          </a:p>
        </p:txBody>
      </p:sp>
    </p:spTree>
    <p:extLst>
      <p:ext uri="{BB962C8B-B14F-4D97-AF65-F5344CB8AC3E}">
        <p14:creationId xmlns:p14="http://schemas.microsoft.com/office/powerpoint/2010/main" val="3151134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Unvan 1"/>
          <p:cNvSpPr>
            <a:spLocks noGrp="1"/>
          </p:cNvSpPr>
          <p:nvPr>
            <p:ph type="title"/>
          </p:nvPr>
        </p:nvSpPr>
        <p:spPr>
          <a:xfrm>
            <a:off x="1917700" y="25669"/>
            <a:ext cx="7040811" cy="677108"/>
          </a:xfrm>
        </p:spPr>
        <p:txBody>
          <a:bodyPr/>
          <a:lstStyle/>
          <a:p>
            <a:r>
              <a:rPr lang="tr-TR" dirty="0">
                <a:effectLst>
                  <a:outerShdw blurRad="38100" dist="38100" dir="2700000" algn="tl">
                    <a:srgbClr val="000000">
                      <a:alpha val="43137"/>
                    </a:srgbClr>
                  </a:outerShdw>
                </a:effectLst>
              </a:rPr>
              <a:t>İçerik</a:t>
            </a:r>
          </a:p>
        </p:txBody>
      </p:sp>
      <p:sp>
        <p:nvSpPr>
          <p:cNvPr id="3" name="Metin Yer Tutucusu 2"/>
          <p:cNvSpPr>
            <a:spLocks noGrp="1"/>
          </p:cNvSpPr>
          <p:nvPr>
            <p:ph type="body" idx="1"/>
          </p:nvPr>
        </p:nvSpPr>
        <p:spPr>
          <a:xfrm>
            <a:off x="1231900" y="809625"/>
            <a:ext cx="8991600" cy="6041462"/>
          </a:xfrm>
        </p:spPr>
        <p:txBody>
          <a:bodyPr/>
          <a:lstStyle/>
          <a:p>
            <a:pPr marL="285750" indent="-285750">
              <a:buFont typeface="Arial" charset="0"/>
              <a:buChar char="•"/>
            </a:pPr>
            <a:r>
              <a:rPr lang="tr-TR" sz="2200" b="0" dirty="0">
                <a:solidFill>
                  <a:schemeClr val="tx1"/>
                </a:solidFill>
                <a:effectLst/>
                <a:latin typeface="+mn-lt"/>
                <a:ea typeface="Palatino Linotype" charset="0"/>
                <a:cs typeface="Palatino Linotype" charset="0"/>
              </a:rPr>
              <a:t>Uzaktan Eğitim ve Öğretim Süreçleri</a:t>
            </a:r>
          </a:p>
          <a:p>
            <a:pPr marL="758825" lvl="1" indent="-285750">
              <a:buFont typeface="Arial" charset="0"/>
              <a:buChar char="•"/>
            </a:pPr>
            <a:r>
              <a:rPr lang="tr-TR" sz="2200" b="0" dirty="0">
                <a:solidFill>
                  <a:schemeClr val="tx1"/>
                </a:solidFill>
                <a:effectLst/>
                <a:ea typeface="Palatino Linotype" charset="0"/>
                <a:cs typeface="Palatino Linotype" charset="0"/>
              </a:rPr>
              <a:t>Acil Eylem Planı (2019-2020 Eğitim ve Öğretim Dönemi)</a:t>
            </a:r>
          </a:p>
          <a:p>
            <a:pPr marL="758825" lvl="1" indent="-285750">
              <a:buFont typeface="Arial" charset="0"/>
              <a:buChar char="•"/>
            </a:pPr>
            <a:r>
              <a:rPr lang="tr-TR" sz="2200" b="0" dirty="0">
                <a:solidFill>
                  <a:schemeClr val="tx1"/>
                </a:solidFill>
                <a:effectLst/>
                <a:latin typeface="+mn-lt"/>
                <a:ea typeface="Palatino Linotype" charset="0"/>
                <a:cs typeface="Palatino Linotype" charset="0"/>
              </a:rPr>
              <a:t>İstatistiklerle </a:t>
            </a:r>
            <a:r>
              <a:rPr lang="tr-TR" sz="2200" b="0" dirty="0">
                <a:solidFill>
                  <a:schemeClr val="tx1"/>
                </a:solidFill>
                <a:effectLst/>
                <a:ea typeface="Palatino Linotype" charset="0"/>
                <a:cs typeface="Palatino Linotype" charset="0"/>
              </a:rPr>
              <a:t>2019-2020 Eğitim ve Öğretim Döneminde Uzaktan Eğitim</a:t>
            </a:r>
          </a:p>
          <a:p>
            <a:pPr marL="758825" lvl="1" indent="-285750">
              <a:buFont typeface="Arial" charset="0"/>
              <a:buChar char="•"/>
            </a:pPr>
            <a:r>
              <a:rPr lang="tr-TR" sz="2200" b="0" dirty="0">
                <a:solidFill>
                  <a:schemeClr val="tx1"/>
                </a:solidFill>
                <a:effectLst/>
                <a:latin typeface="+mn-lt"/>
                <a:ea typeface="Palatino Linotype" charset="0"/>
                <a:cs typeface="Palatino Linotype" charset="0"/>
              </a:rPr>
              <a:t>Sosyal </a:t>
            </a:r>
            <a:r>
              <a:rPr lang="tr-TR" sz="2200" b="0" dirty="0">
                <a:solidFill>
                  <a:schemeClr val="tx1"/>
                </a:solidFill>
                <a:effectLst/>
                <a:ea typeface="Palatino Linotype" charset="0"/>
                <a:cs typeface="Palatino Linotype" charset="0"/>
              </a:rPr>
              <a:t>M</a:t>
            </a:r>
            <a:r>
              <a:rPr lang="tr-TR" sz="2200" b="0" dirty="0">
                <a:solidFill>
                  <a:schemeClr val="tx1"/>
                </a:solidFill>
                <a:effectLst/>
                <a:latin typeface="+mn-lt"/>
                <a:ea typeface="Palatino Linotype" charset="0"/>
                <a:cs typeface="Palatino Linotype" charset="0"/>
              </a:rPr>
              <a:t>edyanın </a:t>
            </a:r>
            <a:r>
              <a:rPr lang="tr-TR" sz="2200" b="0" dirty="0">
                <a:solidFill>
                  <a:schemeClr val="tx1"/>
                </a:solidFill>
                <a:effectLst/>
                <a:ea typeface="Palatino Linotype" charset="0"/>
                <a:cs typeface="Palatino Linotype" charset="0"/>
              </a:rPr>
              <a:t>G</a:t>
            </a:r>
            <a:r>
              <a:rPr lang="tr-TR" sz="2200" b="0" dirty="0">
                <a:solidFill>
                  <a:schemeClr val="tx1"/>
                </a:solidFill>
                <a:effectLst/>
                <a:latin typeface="+mn-lt"/>
                <a:ea typeface="Palatino Linotype" charset="0"/>
                <a:cs typeface="Palatino Linotype" charset="0"/>
              </a:rPr>
              <a:t>ücü</a:t>
            </a:r>
          </a:p>
          <a:p>
            <a:pPr marL="285750" indent="-285750">
              <a:buFont typeface="Arial" charset="0"/>
              <a:buChar char="•"/>
            </a:pPr>
            <a:r>
              <a:rPr lang="tr-TR" sz="2200" b="0" dirty="0">
                <a:solidFill>
                  <a:schemeClr val="tx1"/>
                </a:solidFill>
                <a:effectLst/>
                <a:ea typeface="Palatino Linotype" charset="0"/>
                <a:cs typeface="Palatino Linotype" charset="0"/>
              </a:rPr>
              <a:t>LH</a:t>
            </a:r>
            <a:r>
              <a:rPr lang="en-US" sz="2200" b="0" dirty="0">
                <a:solidFill>
                  <a:schemeClr val="tx1"/>
                </a:solidFill>
                <a:effectLst/>
                <a:ea typeface="Palatino Linotype" charset="0"/>
                <a:cs typeface="Palatino Linotype" charset="0"/>
              </a:rPr>
              <a:t>UZEM </a:t>
            </a:r>
            <a:r>
              <a:rPr lang="en-US" sz="2200" b="0" dirty="0" err="1">
                <a:solidFill>
                  <a:schemeClr val="tx1"/>
                </a:solidFill>
                <a:effectLst/>
                <a:latin typeface="+mn-lt"/>
                <a:ea typeface="Palatino Linotype" charset="0"/>
                <a:cs typeface="Palatino Linotype" charset="0"/>
              </a:rPr>
              <a:t>Kuruluş</a:t>
            </a:r>
            <a:endParaRPr lang="tr-TR" sz="2200" b="0" dirty="0">
              <a:solidFill>
                <a:schemeClr val="tx1"/>
              </a:solidFill>
              <a:effectLst/>
              <a:latin typeface="+mn-lt"/>
              <a:ea typeface="Palatino Linotype" charset="0"/>
              <a:cs typeface="Palatino Linotype" charset="0"/>
            </a:endParaRPr>
          </a:p>
          <a:p>
            <a:pPr marL="285750" indent="-285750">
              <a:buFont typeface="Arial" charset="0"/>
              <a:buChar char="•"/>
            </a:pPr>
            <a:r>
              <a:rPr lang="tr-TR" sz="2200" b="0" dirty="0">
                <a:solidFill>
                  <a:schemeClr val="tx1"/>
                </a:solidFill>
                <a:effectLst/>
                <a:ea typeface="Palatino Linotype" charset="0"/>
                <a:cs typeface="Palatino Linotype" charset="0"/>
              </a:rPr>
              <a:t>LH</a:t>
            </a:r>
            <a:r>
              <a:rPr lang="en-US" sz="2200" b="0" dirty="0">
                <a:solidFill>
                  <a:schemeClr val="tx1"/>
                </a:solidFill>
                <a:effectLst/>
                <a:ea typeface="Palatino Linotype" charset="0"/>
                <a:cs typeface="Palatino Linotype" charset="0"/>
              </a:rPr>
              <a:t>UZEM </a:t>
            </a:r>
            <a:r>
              <a:rPr lang="tr-TR" sz="2200" b="0" dirty="0">
                <a:solidFill>
                  <a:schemeClr val="tx1"/>
                </a:solidFill>
                <a:effectLst/>
                <a:ea typeface="Palatino Linotype" charset="0"/>
                <a:cs typeface="Palatino Linotype" charset="0"/>
              </a:rPr>
              <a:t>Yönetim ve Organizasyon Şeması</a:t>
            </a:r>
          </a:p>
          <a:p>
            <a:pPr marL="285750" indent="-285750">
              <a:buFont typeface="Arial" charset="0"/>
              <a:buChar char="•"/>
            </a:pPr>
            <a:r>
              <a:rPr lang="tr-TR" sz="2200" b="0" dirty="0">
                <a:solidFill>
                  <a:schemeClr val="tx1"/>
                </a:solidFill>
                <a:effectLst/>
                <a:ea typeface="Palatino Linotype" charset="0"/>
                <a:cs typeface="Palatino Linotype" charset="0"/>
              </a:rPr>
              <a:t>Sayılarla Mevcut Durum Analizi</a:t>
            </a:r>
          </a:p>
          <a:p>
            <a:pPr marL="285750" indent="-285750">
              <a:buFont typeface="Arial" charset="0"/>
              <a:buChar char="•"/>
            </a:pPr>
            <a:r>
              <a:rPr lang="tr-TR" sz="2200" b="0" dirty="0" err="1">
                <a:solidFill>
                  <a:schemeClr val="tx1"/>
                </a:solidFill>
                <a:effectLst/>
              </a:rPr>
              <a:t>Pandemi</a:t>
            </a:r>
            <a:r>
              <a:rPr lang="tr-TR" sz="2200" b="0" dirty="0">
                <a:solidFill>
                  <a:schemeClr val="tx1"/>
                </a:solidFill>
                <a:effectLst/>
              </a:rPr>
              <a:t> Koşullarına Göre Yapılan Güncellemeler </a:t>
            </a:r>
          </a:p>
          <a:p>
            <a:pPr marL="285750" indent="-285750">
              <a:buFont typeface="Arial" charset="0"/>
              <a:buChar char="•"/>
            </a:pPr>
            <a:r>
              <a:rPr lang="tr-TR" sz="2200" b="0" dirty="0">
                <a:solidFill>
                  <a:schemeClr val="tx1"/>
                </a:solidFill>
                <a:effectLst/>
                <a:latin typeface="+mn-lt"/>
                <a:ea typeface="Palatino Linotype" charset="0"/>
                <a:cs typeface="Palatino Linotype" charset="0"/>
              </a:rPr>
              <a:t>Kullanılan LMS Sistemleri</a:t>
            </a:r>
            <a:endParaRPr lang="en-US" sz="2200" b="0" dirty="0">
              <a:solidFill>
                <a:schemeClr val="tx1"/>
              </a:solidFill>
              <a:effectLst/>
              <a:latin typeface="+mn-lt"/>
              <a:ea typeface="Palatino Linotype" charset="0"/>
              <a:cs typeface="Palatino Linotype" charset="0"/>
            </a:endParaRPr>
          </a:p>
          <a:p>
            <a:pPr marL="285750" indent="-285750">
              <a:buFont typeface="Arial" charset="0"/>
              <a:buChar char="•"/>
            </a:pPr>
            <a:r>
              <a:rPr lang="tr-TR" sz="2200" b="0" dirty="0">
                <a:solidFill>
                  <a:schemeClr val="tx1"/>
                </a:solidFill>
                <a:effectLst/>
                <a:latin typeface="+mn-lt"/>
                <a:ea typeface="Palatino Linotype" charset="0"/>
                <a:cs typeface="Palatino Linotype" charset="0"/>
              </a:rPr>
              <a:t>LHÜ </a:t>
            </a:r>
            <a:r>
              <a:rPr lang="en-US" sz="2200" b="0" dirty="0" err="1">
                <a:solidFill>
                  <a:schemeClr val="tx1"/>
                </a:solidFill>
                <a:effectLst/>
                <a:latin typeface="+mn-lt"/>
                <a:ea typeface="Palatino Linotype" charset="0"/>
                <a:cs typeface="Palatino Linotype" charset="0"/>
              </a:rPr>
              <a:t>Eğitim</a:t>
            </a:r>
            <a:r>
              <a:rPr lang="en-US" sz="2200" b="0" dirty="0">
                <a:solidFill>
                  <a:schemeClr val="tx1"/>
                </a:solidFill>
                <a:effectLst/>
                <a:latin typeface="+mn-lt"/>
                <a:ea typeface="Palatino Linotype" charset="0"/>
                <a:cs typeface="Palatino Linotype" charset="0"/>
              </a:rPr>
              <a:t> </a:t>
            </a:r>
            <a:r>
              <a:rPr lang="tr-TR" sz="2200" b="0" dirty="0">
                <a:solidFill>
                  <a:schemeClr val="tx1"/>
                </a:solidFill>
                <a:effectLst/>
                <a:latin typeface="+mn-lt"/>
                <a:ea typeface="Palatino Linotype" charset="0"/>
                <a:cs typeface="Palatino Linotype" charset="0"/>
              </a:rPr>
              <a:t>Sisteminin Avantajları</a:t>
            </a:r>
            <a:endParaRPr lang="en-US" sz="2200" b="0" dirty="0">
              <a:solidFill>
                <a:schemeClr val="tx1"/>
              </a:solidFill>
              <a:effectLst/>
              <a:latin typeface="+mn-lt"/>
              <a:ea typeface="Palatino Linotype" charset="0"/>
              <a:cs typeface="Palatino Linotype" charset="0"/>
            </a:endParaRPr>
          </a:p>
          <a:p>
            <a:pPr marL="285750" indent="-285750">
              <a:buFont typeface="Arial" charset="0"/>
              <a:buChar char="•"/>
            </a:pPr>
            <a:r>
              <a:rPr lang="tr-TR" sz="2200" b="0" dirty="0">
                <a:solidFill>
                  <a:schemeClr val="tx1"/>
                </a:solidFill>
                <a:effectLst/>
                <a:latin typeface="+mn-lt"/>
                <a:ea typeface="Palatino Linotype" charset="0"/>
                <a:cs typeface="Palatino Linotype" charset="0"/>
              </a:rPr>
              <a:t>UZE Sistemlerine </a:t>
            </a:r>
            <a:r>
              <a:rPr lang="en-US" sz="2200" b="0" dirty="0">
                <a:solidFill>
                  <a:schemeClr val="tx1"/>
                </a:solidFill>
                <a:effectLst/>
                <a:latin typeface="+mn-lt"/>
                <a:ea typeface="Palatino Linotype" charset="0"/>
                <a:cs typeface="Palatino Linotype" charset="0"/>
              </a:rPr>
              <a:t>&amp; </a:t>
            </a:r>
            <a:r>
              <a:rPr lang="en-US" sz="2200" b="0" dirty="0" err="1">
                <a:solidFill>
                  <a:schemeClr val="tx1"/>
                </a:solidFill>
                <a:effectLst/>
                <a:latin typeface="+mn-lt"/>
                <a:ea typeface="Palatino Linotype" charset="0"/>
                <a:cs typeface="Palatino Linotype" charset="0"/>
              </a:rPr>
              <a:t>Öğrenci</a:t>
            </a:r>
            <a:r>
              <a:rPr lang="en-US" sz="2200" b="0" dirty="0">
                <a:solidFill>
                  <a:schemeClr val="tx1"/>
                </a:solidFill>
                <a:effectLst/>
                <a:latin typeface="+mn-lt"/>
                <a:ea typeface="Palatino Linotype" charset="0"/>
                <a:cs typeface="Palatino Linotype" charset="0"/>
              </a:rPr>
              <a:t> Bilgi </a:t>
            </a:r>
            <a:r>
              <a:rPr lang="en-US" sz="2200" b="0" dirty="0" err="1">
                <a:solidFill>
                  <a:schemeClr val="tx1"/>
                </a:solidFill>
                <a:effectLst/>
                <a:latin typeface="+mn-lt"/>
                <a:ea typeface="Palatino Linotype" charset="0"/>
                <a:cs typeface="Palatino Linotype" charset="0"/>
              </a:rPr>
              <a:t>Sistemine</a:t>
            </a:r>
            <a:r>
              <a:rPr lang="en-US" sz="2200" b="0" dirty="0">
                <a:solidFill>
                  <a:schemeClr val="tx1"/>
                </a:solidFill>
                <a:effectLst/>
                <a:latin typeface="+mn-lt"/>
                <a:ea typeface="Palatino Linotype" charset="0"/>
                <a:cs typeface="Palatino Linotype" charset="0"/>
              </a:rPr>
              <a:t> </a:t>
            </a:r>
            <a:r>
              <a:rPr lang="en-US" sz="2200" b="0" dirty="0" err="1">
                <a:solidFill>
                  <a:schemeClr val="tx1"/>
                </a:solidFill>
                <a:effectLst/>
                <a:latin typeface="+mn-lt"/>
                <a:ea typeface="Palatino Linotype" charset="0"/>
                <a:cs typeface="Palatino Linotype" charset="0"/>
              </a:rPr>
              <a:t>Giriş</a:t>
            </a:r>
            <a:endParaRPr lang="en-US" sz="2200" b="0" dirty="0">
              <a:solidFill>
                <a:schemeClr val="tx1"/>
              </a:solidFill>
              <a:effectLst/>
              <a:latin typeface="+mn-lt"/>
              <a:ea typeface="Palatino Linotype" charset="0"/>
              <a:cs typeface="Palatino Linotype" charset="0"/>
            </a:endParaRPr>
          </a:p>
          <a:p>
            <a:pPr marL="285750" indent="-285750">
              <a:buFont typeface="Arial" charset="0"/>
              <a:buChar char="•"/>
            </a:pPr>
            <a:r>
              <a:rPr lang="en-US" sz="2200" b="0" dirty="0" err="1">
                <a:solidFill>
                  <a:schemeClr val="tx1"/>
                </a:solidFill>
                <a:effectLst/>
                <a:latin typeface="+mn-lt"/>
                <a:ea typeface="Palatino Linotype" charset="0"/>
                <a:cs typeface="Palatino Linotype" charset="0"/>
              </a:rPr>
              <a:t>Mevcut</a:t>
            </a:r>
            <a:r>
              <a:rPr lang="en-US" sz="2200" b="0" dirty="0">
                <a:solidFill>
                  <a:schemeClr val="tx1"/>
                </a:solidFill>
                <a:effectLst/>
                <a:latin typeface="+mn-lt"/>
                <a:ea typeface="Palatino Linotype" charset="0"/>
                <a:cs typeface="Palatino Linotype" charset="0"/>
              </a:rPr>
              <a:t> durum </a:t>
            </a:r>
            <a:r>
              <a:rPr lang="en-US" sz="2200" b="0" dirty="0" err="1">
                <a:solidFill>
                  <a:schemeClr val="tx1"/>
                </a:solidFill>
                <a:effectLst/>
                <a:latin typeface="+mn-lt"/>
                <a:ea typeface="Palatino Linotype" charset="0"/>
                <a:cs typeface="Palatino Linotype" charset="0"/>
              </a:rPr>
              <a:t>ve</a:t>
            </a:r>
            <a:r>
              <a:rPr lang="en-US" sz="2200" b="0" dirty="0">
                <a:solidFill>
                  <a:schemeClr val="tx1"/>
                </a:solidFill>
                <a:effectLst/>
                <a:latin typeface="+mn-lt"/>
                <a:ea typeface="Palatino Linotype" charset="0"/>
                <a:cs typeface="Palatino Linotype" charset="0"/>
              </a:rPr>
              <a:t> </a:t>
            </a:r>
            <a:r>
              <a:rPr lang="en-US" sz="2200" b="0" dirty="0" err="1">
                <a:solidFill>
                  <a:schemeClr val="tx1"/>
                </a:solidFill>
                <a:effectLst/>
                <a:latin typeface="+mn-lt"/>
                <a:ea typeface="Palatino Linotype" charset="0"/>
                <a:cs typeface="Palatino Linotype" charset="0"/>
              </a:rPr>
              <a:t>güvenli</a:t>
            </a:r>
            <a:r>
              <a:rPr lang="en-US" sz="2200" b="0" dirty="0">
                <a:solidFill>
                  <a:schemeClr val="tx1"/>
                </a:solidFill>
                <a:effectLst/>
                <a:latin typeface="+mn-lt"/>
                <a:ea typeface="Palatino Linotype" charset="0"/>
                <a:cs typeface="Palatino Linotype" charset="0"/>
              </a:rPr>
              <a:t> </a:t>
            </a:r>
            <a:r>
              <a:rPr lang="en-US" sz="2200" b="0" dirty="0" err="1">
                <a:solidFill>
                  <a:schemeClr val="tx1"/>
                </a:solidFill>
                <a:effectLst/>
                <a:latin typeface="+mn-lt"/>
                <a:ea typeface="Palatino Linotype" charset="0"/>
                <a:cs typeface="Palatino Linotype" charset="0"/>
              </a:rPr>
              <a:t>sınav</a:t>
            </a:r>
            <a:r>
              <a:rPr lang="en-US" sz="2200" b="0" dirty="0">
                <a:solidFill>
                  <a:schemeClr val="tx1"/>
                </a:solidFill>
                <a:effectLst/>
                <a:latin typeface="+mn-lt"/>
                <a:ea typeface="Palatino Linotype" charset="0"/>
                <a:cs typeface="Palatino Linotype" charset="0"/>
              </a:rPr>
              <a:t> </a:t>
            </a:r>
            <a:r>
              <a:rPr lang="en-US" sz="2200" b="0" dirty="0" err="1">
                <a:solidFill>
                  <a:schemeClr val="tx1"/>
                </a:solidFill>
                <a:effectLst/>
                <a:latin typeface="+mn-lt"/>
                <a:ea typeface="Palatino Linotype" charset="0"/>
                <a:cs typeface="Palatino Linotype" charset="0"/>
              </a:rPr>
              <a:t>sistemi</a:t>
            </a:r>
            <a:endParaRPr lang="en-US" sz="2200" b="0" dirty="0">
              <a:solidFill>
                <a:schemeClr val="tx1"/>
              </a:solidFill>
              <a:effectLst/>
              <a:latin typeface="+mn-lt"/>
              <a:ea typeface="Palatino Linotype" charset="0"/>
              <a:cs typeface="Palatino Linotype" charset="0"/>
            </a:endParaRPr>
          </a:p>
        </p:txBody>
      </p:sp>
    </p:spTree>
    <p:extLst>
      <p:ext uri="{BB962C8B-B14F-4D97-AF65-F5344CB8AC3E}">
        <p14:creationId xmlns:p14="http://schemas.microsoft.com/office/powerpoint/2010/main" val="3742853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up 31">
            <a:extLst>
              <a:ext uri="{FF2B5EF4-FFF2-40B4-BE49-F238E27FC236}">
                <a16:creationId xmlns:a16="http://schemas.microsoft.com/office/drawing/2014/main" id="{0DAFA9DF-2695-472A-802D-B726808983B2}"/>
              </a:ext>
            </a:extLst>
          </p:cNvPr>
          <p:cNvGrpSpPr/>
          <p:nvPr/>
        </p:nvGrpSpPr>
        <p:grpSpPr>
          <a:xfrm>
            <a:off x="1760663" y="2418322"/>
            <a:ext cx="5163529" cy="3872779"/>
            <a:chOff x="704322" y="1497797"/>
            <a:chExt cx="5636596" cy="3848060"/>
          </a:xfrm>
          <a:solidFill>
            <a:schemeClr val="tx2">
              <a:lumMod val="60000"/>
              <a:lumOff val="40000"/>
            </a:schemeClr>
          </a:solidFill>
        </p:grpSpPr>
        <p:sp>
          <p:nvSpPr>
            <p:cNvPr id="11" name="Google Shape;200;p20">
              <a:extLst>
                <a:ext uri="{FF2B5EF4-FFF2-40B4-BE49-F238E27FC236}">
                  <a16:creationId xmlns:a16="http://schemas.microsoft.com/office/drawing/2014/main" id="{E9A322FF-01E4-4838-819A-07DD3BC8C51C}"/>
                </a:ext>
              </a:extLst>
            </p:cNvPr>
            <p:cNvSpPr txBox="1"/>
            <p:nvPr/>
          </p:nvSpPr>
          <p:spPr>
            <a:xfrm>
              <a:off x="2337667" y="4532895"/>
              <a:ext cx="4003251" cy="812962"/>
            </a:xfrm>
            <a:prstGeom prst="rect">
              <a:avLst/>
            </a:prstGeom>
            <a:solidFill>
              <a:schemeClr val="bg1"/>
            </a:solidFill>
            <a:ln w="38100">
              <a:solidFill>
                <a:schemeClr val="accent2">
                  <a:lumMod val="75000"/>
                </a:schemeClr>
              </a:solidFill>
            </a:ln>
          </p:spPr>
          <p:txBody>
            <a:bodyPr spcFirstLastPara="1" wrap="square" lIns="72714" tIns="72714" rIns="72714" bIns="72714" anchor="ctr" anchorCtr="0">
              <a:noAutofit/>
            </a:bodyPr>
            <a:lstStyle/>
            <a:p>
              <a:r>
                <a:rPr lang="tr-TR" sz="1754" dirty="0"/>
                <a:t>Çevrimiçi ders kayıtları, ara ve genel sınavlardan 1 hafta önce öğrencilerin erişimine yeniden açılacaktır.</a:t>
              </a:r>
              <a:endParaRPr sz="1754" b="1" dirty="0">
                <a:solidFill>
                  <a:srgbClr val="4F67A2"/>
                </a:solidFill>
                <a:latin typeface="Arial" panose="020B0604020202020204" pitchFamily="34" charset="0"/>
                <a:ea typeface="Fira Sans Extra Condensed Medium"/>
                <a:cs typeface="Arial" panose="020B0604020202020204" pitchFamily="34" charset="0"/>
                <a:sym typeface="Fira Sans Extra Condensed Medium"/>
              </a:endParaRPr>
            </a:p>
          </p:txBody>
        </p:sp>
        <p:sp>
          <p:nvSpPr>
            <p:cNvPr id="17" name="Google Shape;206;p20">
              <a:extLst>
                <a:ext uri="{FF2B5EF4-FFF2-40B4-BE49-F238E27FC236}">
                  <a16:creationId xmlns:a16="http://schemas.microsoft.com/office/drawing/2014/main" id="{C61119D3-26B8-413D-A0A7-CE4DE1C96549}"/>
                </a:ext>
              </a:extLst>
            </p:cNvPr>
            <p:cNvSpPr txBox="1"/>
            <p:nvPr/>
          </p:nvSpPr>
          <p:spPr>
            <a:xfrm>
              <a:off x="704322" y="1702702"/>
              <a:ext cx="2264999" cy="534900"/>
            </a:xfrm>
            <a:prstGeom prst="rect">
              <a:avLst/>
            </a:prstGeom>
            <a:grpFill/>
            <a:ln w="38100">
              <a:solidFill>
                <a:schemeClr val="accent2">
                  <a:lumMod val="75000"/>
                </a:schemeClr>
              </a:solidFill>
            </a:ln>
          </p:spPr>
          <p:txBody>
            <a:bodyPr spcFirstLastPara="1" wrap="square" lIns="72714" tIns="72714" rIns="72714" bIns="72714" anchor="ctr" anchorCtr="0">
              <a:noAutofit/>
            </a:bodyPr>
            <a:lstStyle/>
            <a:p>
              <a:endParaRPr sz="954" dirty="0">
                <a:latin typeface="Roboto"/>
                <a:ea typeface="Roboto"/>
                <a:cs typeface="Roboto"/>
                <a:sym typeface="Roboto"/>
              </a:endParaRPr>
            </a:p>
          </p:txBody>
        </p:sp>
        <p:grpSp>
          <p:nvGrpSpPr>
            <p:cNvPr id="18" name="Google Shape;207;p20">
              <a:extLst>
                <a:ext uri="{FF2B5EF4-FFF2-40B4-BE49-F238E27FC236}">
                  <a16:creationId xmlns:a16="http://schemas.microsoft.com/office/drawing/2014/main" id="{240AC35F-99BE-430F-B0EB-79949D8706C9}"/>
                </a:ext>
              </a:extLst>
            </p:cNvPr>
            <p:cNvGrpSpPr/>
            <p:nvPr/>
          </p:nvGrpSpPr>
          <p:grpSpPr>
            <a:xfrm>
              <a:off x="3149148" y="1497797"/>
              <a:ext cx="2838409" cy="2844762"/>
              <a:chOff x="3149148" y="1497797"/>
              <a:chExt cx="2838409" cy="2844762"/>
            </a:xfrm>
            <a:grpFill/>
          </p:grpSpPr>
          <p:sp>
            <p:nvSpPr>
              <p:cNvPr id="19" name="Google Shape;208;p20">
                <a:extLst>
                  <a:ext uri="{FF2B5EF4-FFF2-40B4-BE49-F238E27FC236}">
                    <a16:creationId xmlns:a16="http://schemas.microsoft.com/office/drawing/2014/main" id="{950784F5-C8EA-4E14-9614-312AEE649CA1}"/>
                  </a:ext>
                </a:extLst>
              </p:cNvPr>
              <p:cNvSpPr/>
              <p:nvPr/>
            </p:nvSpPr>
            <p:spPr>
              <a:xfrm>
                <a:off x="4100846" y="2451076"/>
                <a:ext cx="936594" cy="938189"/>
              </a:xfrm>
              <a:custGeom>
                <a:avLst/>
                <a:gdLst/>
                <a:ahLst/>
                <a:cxnLst/>
                <a:rect l="l" t="t" r="r" b="b"/>
                <a:pathLst>
                  <a:path w="68703" h="68820" extrusionOk="0">
                    <a:moveTo>
                      <a:pt x="34293" y="1"/>
                    </a:moveTo>
                    <a:cubicBezTo>
                      <a:pt x="15323" y="1"/>
                      <a:pt x="1" y="15440"/>
                      <a:pt x="1" y="34410"/>
                    </a:cubicBezTo>
                    <a:cubicBezTo>
                      <a:pt x="1" y="53381"/>
                      <a:pt x="15323" y="68820"/>
                      <a:pt x="34293" y="68820"/>
                    </a:cubicBezTo>
                    <a:cubicBezTo>
                      <a:pt x="53264" y="68820"/>
                      <a:pt x="68703" y="53381"/>
                      <a:pt x="68703" y="34410"/>
                    </a:cubicBezTo>
                    <a:cubicBezTo>
                      <a:pt x="68703" y="15440"/>
                      <a:pt x="53264" y="1"/>
                      <a:pt x="34293" y="1"/>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0" name="Google Shape;209;p20">
                <a:extLst>
                  <a:ext uri="{FF2B5EF4-FFF2-40B4-BE49-F238E27FC236}">
                    <a16:creationId xmlns:a16="http://schemas.microsoft.com/office/drawing/2014/main" id="{9E78EF91-999B-4653-AFB1-B4F938EFBA2D}"/>
                  </a:ext>
                </a:extLst>
              </p:cNvPr>
              <p:cNvSpPr/>
              <p:nvPr/>
            </p:nvSpPr>
            <p:spPr>
              <a:xfrm>
                <a:off x="4576702" y="1497797"/>
                <a:ext cx="1410855" cy="1417603"/>
              </a:xfrm>
              <a:custGeom>
                <a:avLst/>
                <a:gdLst/>
                <a:ahLst/>
                <a:cxnLst/>
                <a:rect l="l" t="t" r="r" b="b"/>
                <a:pathLst>
                  <a:path w="103492" h="103987" extrusionOk="0">
                    <a:moveTo>
                      <a:pt x="68323" y="0"/>
                    </a:moveTo>
                    <a:lnTo>
                      <a:pt x="71387" y="3152"/>
                    </a:lnTo>
                    <a:lnTo>
                      <a:pt x="67360" y="7180"/>
                    </a:lnTo>
                    <a:lnTo>
                      <a:pt x="40597" y="33942"/>
                    </a:lnTo>
                    <a:cubicBezTo>
                      <a:pt x="35256" y="30878"/>
                      <a:pt x="29536" y="28339"/>
                      <a:pt x="23582" y="26500"/>
                    </a:cubicBezTo>
                    <a:cubicBezTo>
                      <a:pt x="17015" y="24574"/>
                      <a:pt x="9953" y="23348"/>
                      <a:pt x="2802" y="23115"/>
                    </a:cubicBezTo>
                    <a:lnTo>
                      <a:pt x="0" y="23115"/>
                    </a:lnTo>
                    <a:lnTo>
                      <a:pt x="0" y="54226"/>
                    </a:lnTo>
                    <a:cubicBezTo>
                      <a:pt x="409" y="54226"/>
                      <a:pt x="805" y="54174"/>
                      <a:pt x="1170" y="54174"/>
                    </a:cubicBezTo>
                    <a:cubicBezTo>
                      <a:pt x="1353" y="54174"/>
                      <a:pt x="1528" y="54187"/>
                      <a:pt x="1693" y="54226"/>
                    </a:cubicBezTo>
                    <a:cubicBezTo>
                      <a:pt x="6188" y="54372"/>
                      <a:pt x="10449" y="55102"/>
                      <a:pt x="14593" y="56298"/>
                    </a:cubicBezTo>
                    <a:cubicBezTo>
                      <a:pt x="18708" y="57641"/>
                      <a:pt x="22736" y="59480"/>
                      <a:pt x="26384" y="61668"/>
                    </a:cubicBezTo>
                    <a:cubicBezTo>
                      <a:pt x="29653" y="63711"/>
                      <a:pt x="32571" y="66163"/>
                      <a:pt x="35256" y="68819"/>
                    </a:cubicBezTo>
                    <a:cubicBezTo>
                      <a:pt x="35636" y="69198"/>
                      <a:pt x="36103" y="69548"/>
                      <a:pt x="36482" y="69928"/>
                    </a:cubicBezTo>
                    <a:cubicBezTo>
                      <a:pt x="39400" y="73080"/>
                      <a:pt x="41940" y="76728"/>
                      <a:pt x="44012" y="80493"/>
                    </a:cubicBezTo>
                    <a:cubicBezTo>
                      <a:pt x="46084" y="84404"/>
                      <a:pt x="47660" y="88402"/>
                      <a:pt x="48623" y="92780"/>
                    </a:cubicBezTo>
                    <a:cubicBezTo>
                      <a:pt x="49499" y="96311"/>
                      <a:pt x="49849" y="100076"/>
                      <a:pt x="49849" y="103987"/>
                    </a:cubicBezTo>
                    <a:lnTo>
                      <a:pt x="80989" y="103987"/>
                    </a:lnTo>
                    <a:cubicBezTo>
                      <a:pt x="80989" y="97771"/>
                      <a:pt x="80260" y="91583"/>
                      <a:pt x="78917" y="85746"/>
                    </a:cubicBezTo>
                    <a:cubicBezTo>
                      <a:pt x="77341" y="78683"/>
                      <a:pt x="74773" y="72117"/>
                      <a:pt x="71504" y="65900"/>
                    </a:cubicBezTo>
                    <a:cubicBezTo>
                      <a:pt x="70891" y="64820"/>
                      <a:pt x="70278" y="63857"/>
                      <a:pt x="69666" y="62748"/>
                    </a:cubicBezTo>
                    <a:lnTo>
                      <a:pt x="96312" y="36131"/>
                    </a:lnTo>
                    <a:lnTo>
                      <a:pt x="100310" y="32104"/>
                    </a:lnTo>
                    <a:lnTo>
                      <a:pt x="103491" y="35256"/>
                    </a:lnTo>
                    <a:lnTo>
                      <a:pt x="103491" y="0"/>
                    </a:ln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sp>
            <p:nvSpPr>
              <p:cNvPr id="21" name="Google Shape;210;p20">
                <a:extLst>
                  <a:ext uri="{FF2B5EF4-FFF2-40B4-BE49-F238E27FC236}">
                    <a16:creationId xmlns:a16="http://schemas.microsoft.com/office/drawing/2014/main" id="{547706A6-C279-40FB-AAC5-AEA3268FE748}"/>
                  </a:ext>
                </a:extLst>
              </p:cNvPr>
              <p:cNvSpPr/>
              <p:nvPr/>
            </p:nvSpPr>
            <p:spPr>
              <a:xfrm>
                <a:off x="3149148" y="1497797"/>
                <a:ext cx="1427568" cy="1417603"/>
              </a:xfrm>
              <a:custGeom>
                <a:avLst/>
                <a:gdLst/>
                <a:ahLst/>
                <a:cxnLst/>
                <a:rect l="l" t="t" r="r" b="b"/>
                <a:pathLst>
                  <a:path w="104718" h="103987" extrusionOk="0">
                    <a:moveTo>
                      <a:pt x="1" y="0"/>
                    </a:moveTo>
                    <a:lnTo>
                      <a:pt x="1" y="35256"/>
                    </a:lnTo>
                    <a:lnTo>
                      <a:pt x="3182" y="32104"/>
                    </a:lnTo>
                    <a:lnTo>
                      <a:pt x="7180" y="36131"/>
                    </a:lnTo>
                    <a:lnTo>
                      <a:pt x="34673" y="63595"/>
                    </a:lnTo>
                    <a:cubicBezTo>
                      <a:pt x="31638" y="68819"/>
                      <a:pt x="29069" y="74539"/>
                      <a:pt x="27376" y="80493"/>
                    </a:cubicBezTo>
                    <a:cubicBezTo>
                      <a:pt x="25421" y="86826"/>
                      <a:pt x="24195" y="93510"/>
                      <a:pt x="23962" y="100456"/>
                    </a:cubicBezTo>
                    <a:cubicBezTo>
                      <a:pt x="23962" y="100689"/>
                      <a:pt x="23845" y="101068"/>
                      <a:pt x="23845" y="101302"/>
                    </a:cubicBezTo>
                    <a:lnTo>
                      <a:pt x="23845" y="103987"/>
                    </a:lnTo>
                    <a:lnTo>
                      <a:pt x="54986" y="103987"/>
                    </a:lnTo>
                    <a:lnTo>
                      <a:pt x="54986" y="102382"/>
                    </a:lnTo>
                    <a:lnTo>
                      <a:pt x="54986" y="101535"/>
                    </a:lnTo>
                    <a:cubicBezTo>
                      <a:pt x="55219" y="97274"/>
                      <a:pt x="55949" y="93276"/>
                      <a:pt x="57029" y="89511"/>
                    </a:cubicBezTo>
                    <a:cubicBezTo>
                      <a:pt x="58371" y="85250"/>
                      <a:pt x="60210" y="81368"/>
                      <a:pt x="62516" y="77720"/>
                    </a:cubicBezTo>
                    <a:cubicBezTo>
                      <a:pt x="64471" y="74422"/>
                      <a:pt x="66893" y="71504"/>
                      <a:pt x="69578" y="68819"/>
                    </a:cubicBezTo>
                    <a:cubicBezTo>
                      <a:pt x="69929" y="68352"/>
                      <a:pt x="70308" y="67972"/>
                      <a:pt x="70658" y="67622"/>
                    </a:cubicBezTo>
                    <a:cubicBezTo>
                      <a:pt x="73956" y="64587"/>
                      <a:pt x="77458" y="62135"/>
                      <a:pt x="81369" y="60063"/>
                    </a:cubicBezTo>
                    <a:cubicBezTo>
                      <a:pt x="85134" y="58020"/>
                      <a:pt x="89132" y="56415"/>
                      <a:pt x="93510" y="55452"/>
                    </a:cubicBezTo>
                    <a:cubicBezTo>
                      <a:pt x="97158" y="54606"/>
                      <a:pt x="100952" y="54226"/>
                      <a:pt x="104717" y="54226"/>
                    </a:cubicBezTo>
                    <a:lnTo>
                      <a:pt x="104717" y="23115"/>
                    </a:lnTo>
                    <a:cubicBezTo>
                      <a:pt x="98501" y="23115"/>
                      <a:pt x="92314" y="23844"/>
                      <a:pt x="86477" y="25187"/>
                    </a:cubicBezTo>
                    <a:cubicBezTo>
                      <a:pt x="79531" y="26763"/>
                      <a:pt x="72847" y="29302"/>
                      <a:pt x="66660" y="32600"/>
                    </a:cubicBezTo>
                    <a:lnTo>
                      <a:pt x="63362" y="34409"/>
                    </a:lnTo>
                    <a:lnTo>
                      <a:pt x="36132" y="7180"/>
                    </a:lnTo>
                    <a:lnTo>
                      <a:pt x="32105" y="3152"/>
                    </a:lnTo>
                    <a:lnTo>
                      <a:pt x="35286" y="0"/>
                    </a:ln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sp>
            <p:nvSpPr>
              <p:cNvPr id="22" name="Google Shape;211;p20">
                <a:extLst>
                  <a:ext uri="{FF2B5EF4-FFF2-40B4-BE49-F238E27FC236}">
                    <a16:creationId xmlns:a16="http://schemas.microsoft.com/office/drawing/2014/main" id="{A64B93F5-CBA6-496A-BD75-7EB7A3FAC431}"/>
                  </a:ext>
                </a:extLst>
              </p:cNvPr>
              <p:cNvSpPr/>
              <p:nvPr/>
            </p:nvSpPr>
            <p:spPr>
              <a:xfrm>
                <a:off x="4576702" y="2915399"/>
                <a:ext cx="1410855" cy="1427159"/>
              </a:xfrm>
              <a:custGeom>
                <a:avLst/>
                <a:gdLst/>
                <a:ahLst/>
                <a:cxnLst/>
                <a:rect l="l" t="t" r="r" b="b"/>
                <a:pathLst>
                  <a:path w="103492" h="104688" extrusionOk="0">
                    <a:moveTo>
                      <a:pt x="49849" y="0"/>
                    </a:moveTo>
                    <a:lnTo>
                      <a:pt x="49849" y="846"/>
                    </a:lnTo>
                    <a:lnTo>
                      <a:pt x="49849" y="1693"/>
                    </a:lnTo>
                    <a:cubicBezTo>
                      <a:pt x="49732" y="6187"/>
                      <a:pt x="49002" y="10448"/>
                      <a:pt x="47777" y="14593"/>
                    </a:cubicBezTo>
                    <a:cubicBezTo>
                      <a:pt x="46434" y="18708"/>
                      <a:pt x="44625" y="22735"/>
                      <a:pt x="42319" y="26383"/>
                    </a:cubicBezTo>
                    <a:cubicBezTo>
                      <a:pt x="40364" y="29652"/>
                      <a:pt x="37941" y="32571"/>
                      <a:pt x="35256" y="35256"/>
                    </a:cubicBezTo>
                    <a:cubicBezTo>
                      <a:pt x="34906" y="35606"/>
                      <a:pt x="34527" y="36102"/>
                      <a:pt x="34030" y="36482"/>
                    </a:cubicBezTo>
                    <a:cubicBezTo>
                      <a:pt x="30878" y="39400"/>
                      <a:pt x="27347" y="41939"/>
                      <a:pt x="23465" y="44011"/>
                    </a:cubicBezTo>
                    <a:cubicBezTo>
                      <a:pt x="19700" y="46083"/>
                      <a:pt x="15673" y="47543"/>
                      <a:pt x="11295" y="48623"/>
                    </a:cubicBezTo>
                    <a:cubicBezTo>
                      <a:pt x="7647" y="49469"/>
                      <a:pt x="3882" y="49848"/>
                      <a:pt x="0" y="49848"/>
                    </a:cubicBezTo>
                    <a:lnTo>
                      <a:pt x="0" y="80989"/>
                    </a:lnTo>
                    <a:cubicBezTo>
                      <a:pt x="6304" y="80989"/>
                      <a:pt x="12521" y="80259"/>
                      <a:pt x="18358" y="78917"/>
                    </a:cubicBezTo>
                    <a:cubicBezTo>
                      <a:pt x="25275" y="77195"/>
                      <a:pt x="31987" y="74773"/>
                      <a:pt x="38175" y="71504"/>
                    </a:cubicBezTo>
                    <a:cubicBezTo>
                      <a:pt x="38788" y="71124"/>
                      <a:pt x="39517" y="70628"/>
                      <a:pt x="40130" y="70278"/>
                    </a:cubicBezTo>
                    <a:lnTo>
                      <a:pt x="67360" y="97508"/>
                    </a:lnTo>
                    <a:lnTo>
                      <a:pt x="71387" y="101535"/>
                    </a:lnTo>
                    <a:lnTo>
                      <a:pt x="68323" y="104687"/>
                    </a:lnTo>
                    <a:lnTo>
                      <a:pt x="103491" y="104687"/>
                    </a:lnTo>
                    <a:lnTo>
                      <a:pt x="103491" y="69432"/>
                    </a:lnTo>
                    <a:lnTo>
                      <a:pt x="100310" y="72584"/>
                    </a:lnTo>
                    <a:lnTo>
                      <a:pt x="96312" y="68585"/>
                    </a:lnTo>
                    <a:lnTo>
                      <a:pt x="69432" y="41706"/>
                    </a:lnTo>
                    <a:cubicBezTo>
                      <a:pt x="72847" y="36102"/>
                      <a:pt x="75503" y="30032"/>
                      <a:pt x="77458" y="23582"/>
                    </a:cubicBezTo>
                    <a:cubicBezTo>
                      <a:pt x="79530" y="17015"/>
                      <a:pt x="80727" y="9952"/>
                      <a:pt x="80989" y="2773"/>
                    </a:cubicBezTo>
                    <a:lnTo>
                      <a:pt x="80989" y="1809"/>
                    </a:lnTo>
                    <a:lnTo>
                      <a:pt x="80989" y="0"/>
                    </a:ln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sp>
            <p:nvSpPr>
              <p:cNvPr id="23" name="Google Shape;212;p20">
                <a:extLst>
                  <a:ext uri="{FF2B5EF4-FFF2-40B4-BE49-F238E27FC236}">
                    <a16:creationId xmlns:a16="http://schemas.microsoft.com/office/drawing/2014/main" id="{B5CDA624-A61D-45C1-8EB6-5BEEB907EBA3}"/>
                  </a:ext>
                </a:extLst>
              </p:cNvPr>
              <p:cNvSpPr/>
              <p:nvPr/>
            </p:nvSpPr>
            <p:spPr>
              <a:xfrm>
                <a:off x="3149148" y="2915399"/>
                <a:ext cx="1427568" cy="1427159"/>
              </a:xfrm>
              <a:custGeom>
                <a:avLst/>
                <a:gdLst/>
                <a:ahLst/>
                <a:cxnLst/>
                <a:rect l="l" t="t" r="r" b="b"/>
                <a:pathLst>
                  <a:path w="104718" h="104688" extrusionOk="0">
                    <a:moveTo>
                      <a:pt x="23845" y="0"/>
                    </a:moveTo>
                    <a:cubicBezTo>
                      <a:pt x="23845" y="6304"/>
                      <a:pt x="24575" y="12404"/>
                      <a:pt x="25917" y="18358"/>
                    </a:cubicBezTo>
                    <a:cubicBezTo>
                      <a:pt x="27493" y="25274"/>
                      <a:pt x="30032" y="31958"/>
                      <a:pt x="33330" y="38174"/>
                    </a:cubicBezTo>
                    <a:cubicBezTo>
                      <a:pt x="33826" y="39021"/>
                      <a:pt x="34293" y="39867"/>
                      <a:pt x="34906" y="40859"/>
                    </a:cubicBezTo>
                    <a:lnTo>
                      <a:pt x="7180" y="68585"/>
                    </a:lnTo>
                    <a:lnTo>
                      <a:pt x="3182" y="72584"/>
                    </a:lnTo>
                    <a:lnTo>
                      <a:pt x="1" y="69432"/>
                    </a:lnTo>
                    <a:lnTo>
                      <a:pt x="1" y="104687"/>
                    </a:lnTo>
                    <a:lnTo>
                      <a:pt x="35286" y="104687"/>
                    </a:lnTo>
                    <a:lnTo>
                      <a:pt x="32105" y="101535"/>
                    </a:lnTo>
                    <a:lnTo>
                      <a:pt x="36132" y="97508"/>
                    </a:lnTo>
                    <a:lnTo>
                      <a:pt x="63858" y="69782"/>
                    </a:lnTo>
                    <a:cubicBezTo>
                      <a:pt x="69199" y="73080"/>
                      <a:pt x="75036" y="75619"/>
                      <a:pt x="81252" y="77458"/>
                    </a:cubicBezTo>
                    <a:cubicBezTo>
                      <a:pt x="87819" y="79530"/>
                      <a:pt x="94853" y="80610"/>
                      <a:pt x="102032" y="80843"/>
                    </a:cubicBezTo>
                    <a:cubicBezTo>
                      <a:pt x="102995" y="80989"/>
                      <a:pt x="103871" y="80989"/>
                      <a:pt x="104717" y="80989"/>
                    </a:cubicBezTo>
                    <a:lnTo>
                      <a:pt x="104717" y="49848"/>
                    </a:lnTo>
                    <a:lnTo>
                      <a:pt x="103141" y="49848"/>
                    </a:lnTo>
                    <a:cubicBezTo>
                      <a:pt x="98618" y="49732"/>
                      <a:pt x="94386" y="49002"/>
                      <a:pt x="90242" y="47776"/>
                    </a:cubicBezTo>
                    <a:cubicBezTo>
                      <a:pt x="85980" y="46434"/>
                      <a:pt x="82099" y="44624"/>
                      <a:pt x="78451" y="42319"/>
                    </a:cubicBezTo>
                    <a:cubicBezTo>
                      <a:pt x="75153" y="40363"/>
                      <a:pt x="72234" y="37941"/>
                      <a:pt x="69578" y="35256"/>
                    </a:cubicBezTo>
                    <a:cubicBezTo>
                      <a:pt x="69082" y="34876"/>
                      <a:pt x="68703" y="34526"/>
                      <a:pt x="68353" y="34030"/>
                    </a:cubicBezTo>
                    <a:cubicBezTo>
                      <a:pt x="65434" y="30878"/>
                      <a:pt x="62866" y="27347"/>
                      <a:pt x="60823" y="23465"/>
                    </a:cubicBezTo>
                    <a:cubicBezTo>
                      <a:pt x="58751" y="19700"/>
                      <a:pt x="57175" y="15556"/>
                      <a:pt x="56182" y="11295"/>
                    </a:cubicBezTo>
                    <a:cubicBezTo>
                      <a:pt x="55336" y="7647"/>
                      <a:pt x="54986" y="3882"/>
                      <a:pt x="54986" y="0"/>
                    </a:cubicBezTo>
                    <a:close/>
                  </a:path>
                </a:pathLst>
              </a:custGeom>
              <a:grpFill/>
              <a:ln w="38100" cap="flat" cmpd="sng">
                <a:solidFill>
                  <a:schemeClr val="accent2">
                    <a:lumMod val="75000"/>
                  </a:schemeClr>
                </a:solidFill>
                <a:prstDash val="solid"/>
                <a:round/>
                <a:headEnd type="none" w="sm" len="sm"/>
                <a:tailEnd type="none" w="sm" len="sm"/>
              </a:ln>
            </p:spPr>
            <p:txBody>
              <a:bodyPr spcFirstLastPara="1" wrap="square" lIns="72714" tIns="72714" rIns="72714" bIns="72714" anchor="ctr" anchorCtr="0">
                <a:noAutofit/>
              </a:bodyPr>
              <a:lstStyle/>
              <a:p>
                <a:endParaRPr sz="1431"/>
              </a:p>
            </p:txBody>
          </p:sp>
          <p:grpSp>
            <p:nvGrpSpPr>
              <p:cNvPr id="24" name="Google Shape;213;p20">
                <a:extLst>
                  <a:ext uri="{FF2B5EF4-FFF2-40B4-BE49-F238E27FC236}">
                    <a16:creationId xmlns:a16="http://schemas.microsoft.com/office/drawing/2014/main" id="{7553232B-CD99-45A8-9E69-2F5644292D02}"/>
                  </a:ext>
                </a:extLst>
              </p:cNvPr>
              <p:cNvGrpSpPr/>
              <p:nvPr/>
            </p:nvGrpSpPr>
            <p:grpSpPr>
              <a:xfrm>
                <a:off x="4266876" y="2620581"/>
                <a:ext cx="598359" cy="599176"/>
                <a:chOff x="3725461" y="2444712"/>
                <a:chExt cx="334279" cy="334661"/>
              </a:xfrm>
              <a:grpFill/>
            </p:grpSpPr>
            <p:sp>
              <p:nvSpPr>
                <p:cNvPr id="25" name="Google Shape;214;p20">
                  <a:extLst>
                    <a:ext uri="{FF2B5EF4-FFF2-40B4-BE49-F238E27FC236}">
                      <a16:creationId xmlns:a16="http://schemas.microsoft.com/office/drawing/2014/main" id="{934E2774-A001-4142-ADD2-DE0790AD98F7}"/>
                    </a:ext>
                  </a:extLst>
                </p:cNvPr>
                <p:cNvSpPr/>
                <p:nvPr/>
              </p:nvSpPr>
              <p:spPr>
                <a:xfrm>
                  <a:off x="3939200"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48" y="334"/>
                        <a:pt x="834" y="334"/>
                      </a:cubicBezTo>
                      <a:close/>
                      <a:moveTo>
                        <a:pt x="834" y="0"/>
                      </a:moveTo>
                      <a:cubicBezTo>
                        <a:pt x="370" y="0"/>
                        <a:pt x="0" y="369"/>
                        <a:pt x="0" y="834"/>
                      </a:cubicBezTo>
                      <a:cubicBezTo>
                        <a:pt x="0" y="1298"/>
                        <a:pt x="370" y="1667"/>
                        <a:pt x="834" y="1667"/>
                      </a:cubicBezTo>
                      <a:cubicBezTo>
                        <a:pt x="1286" y="1667"/>
                        <a:pt x="1667" y="1298"/>
                        <a:pt x="1667" y="834"/>
                      </a:cubicBezTo>
                      <a:cubicBezTo>
                        <a:pt x="1667" y="369"/>
                        <a:pt x="1286" y="0"/>
                        <a:pt x="834"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6" name="Google Shape;215;p20">
                  <a:extLst>
                    <a:ext uri="{FF2B5EF4-FFF2-40B4-BE49-F238E27FC236}">
                      <a16:creationId xmlns:a16="http://schemas.microsoft.com/office/drawing/2014/main" id="{E7BC98B8-FB86-4B6F-B4FE-28B949AC2484}"/>
                    </a:ext>
                  </a:extLst>
                </p:cNvPr>
                <p:cNvSpPr/>
                <p:nvPr/>
              </p:nvSpPr>
              <p:spPr>
                <a:xfrm>
                  <a:off x="3941078" y="2618281"/>
                  <a:ext cx="68625" cy="49305"/>
                </a:xfrm>
                <a:custGeom>
                  <a:avLst/>
                  <a:gdLst/>
                  <a:ahLst/>
                  <a:cxnLst/>
                  <a:rect l="l" t="t" r="r" b="b"/>
                  <a:pathLst>
                    <a:path w="2156" h="1549" extrusionOk="0">
                      <a:moveTo>
                        <a:pt x="775" y="0"/>
                      </a:moveTo>
                      <a:cubicBezTo>
                        <a:pt x="549" y="0"/>
                        <a:pt x="311" y="60"/>
                        <a:pt x="120" y="167"/>
                      </a:cubicBezTo>
                      <a:cubicBezTo>
                        <a:pt x="37" y="203"/>
                        <a:pt x="1" y="310"/>
                        <a:pt x="37" y="381"/>
                      </a:cubicBezTo>
                      <a:cubicBezTo>
                        <a:pt x="72" y="443"/>
                        <a:pt x="140" y="479"/>
                        <a:pt x="201" y="479"/>
                      </a:cubicBezTo>
                      <a:cubicBezTo>
                        <a:pt x="223" y="479"/>
                        <a:pt x="244" y="474"/>
                        <a:pt x="263" y="465"/>
                      </a:cubicBezTo>
                      <a:cubicBezTo>
                        <a:pt x="418" y="381"/>
                        <a:pt x="596" y="346"/>
                        <a:pt x="751" y="346"/>
                      </a:cubicBezTo>
                      <a:cubicBezTo>
                        <a:pt x="1275" y="346"/>
                        <a:pt x="1704" y="727"/>
                        <a:pt x="1799" y="1215"/>
                      </a:cubicBezTo>
                      <a:lnTo>
                        <a:pt x="751" y="1215"/>
                      </a:lnTo>
                      <a:cubicBezTo>
                        <a:pt x="668" y="1215"/>
                        <a:pt x="584" y="1298"/>
                        <a:pt x="584" y="1382"/>
                      </a:cubicBezTo>
                      <a:cubicBezTo>
                        <a:pt x="584" y="1477"/>
                        <a:pt x="668" y="1548"/>
                        <a:pt x="751" y="1548"/>
                      </a:cubicBezTo>
                      <a:lnTo>
                        <a:pt x="1977" y="1548"/>
                      </a:lnTo>
                      <a:cubicBezTo>
                        <a:pt x="2061" y="1548"/>
                        <a:pt x="2144" y="1477"/>
                        <a:pt x="2144" y="1382"/>
                      </a:cubicBezTo>
                      <a:cubicBezTo>
                        <a:pt x="2156" y="620"/>
                        <a:pt x="1525" y="0"/>
                        <a:pt x="775"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7" name="Google Shape;216;p20">
                  <a:extLst>
                    <a:ext uri="{FF2B5EF4-FFF2-40B4-BE49-F238E27FC236}">
                      <a16:creationId xmlns:a16="http://schemas.microsoft.com/office/drawing/2014/main" id="{A6032658-CB66-4377-AE46-0E39E2274A4A}"/>
                    </a:ext>
                  </a:extLst>
                </p:cNvPr>
                <p:cNvSpPr/>
                <p:nvPr/>
              </p:nvSpPr>
              <p:spPr>
                <a:xfrm>
                  <a:off x="3775116" y="2618281"/>
                  <a:ext cx="68625" cy="49305"/>
                </a:xfrm>
                <a:custGeom>
                  <a:avLst/>
                  <a:gdLst/>
                  <a:ahLst/>
                  <a:cxnLst/>
                  <a:rect l="l" t="t" r="r" b="b"/>
                  <a:pathLst>
                    <a:path w="2156" h="1549" extrusionOk="0">
                      <a:moveTo>
                        <a:pt x="1381" y="0"/>
                      </a:moveTo>
                      <a:cubicBezTo>
                        <a:pt x="631" y="0"/>
                        <a:pt x="0" y="620"/>
                        <a:pt x="0" y="1382"/>
                      </a:cubicBezTo>
                      <a:cubicBezTo>
                        <a:pt x="0" y="1477"/>
                        <a:pt x="71" y="1548"/>
                        <a:pt x="167" y="1548"/>
                      </a:cubicBezTo>
                      <a:lnTo>
                        <a:pt x="1405" y="1548"/>
                      </a:lnTo>
                      <a:cubicBezTo>
                        <a:pt x="1488" y="1548"/>
                        <a:pt x="1560" y="1477"/>
                        <a:pt x="1560" y="1382"/>
                      </a:cubicBezTo>
                      <a:cubicBezTo>
                        <a:pt x="1560" y="1298"/>
                        <a:pt x="1500" y="1215"/>
                        <a:pt x="1417" y="1215"/>
                      </a:cubicBezTo>
                      <a:lnTo>
                        <a:pt x="357" y="1215"/>
                      </a:lnTo>
                      <a:cubicBezTo>
                        <a:pt x="429" y="715"/>
                        <a:pt x="881" y="346"/>
                        <a:pt x="1405" y="346"/>
                      </a:cubicBezTo>
                      <a:cubicBezTo>
                        <a:pt x="1584" y="346"/>
                        <a:pt x="1738" y="381"/>
                        <a:pt x="1893" y="465"/>
                      </a:cubicBezTo>
                      <a:cubicBezTo>
                        <a:pt x="1914" y="475"/>
                        <a:pt x="1938" y="481"/>
                        <a:pt x="1962" y="481"/>
                      </a:cubicBezTo>
                      <a:cubicBezTo>
                        <a:pt x="2022" y="481"/>
                        <a:pt x="2086" y="449"/>
                        <a:pt x="2119" y="381"/>
                      </a:cubicBezTo>
                      <a:cubicBezTo>
                        <a:pt x="2155" y="310"/>
                        <a:pt x="2131" y="203"/>
                        <a:pt x="2036" y="167"/>
                      </a:cubicBezTo>
                      <a:cubicBezTo>
                        <a:pt x="1846" y="60"/>
                        <a:pt x="1607" y="0"/>
                        <a:pt x="1381"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8" name="Google Shape;217;p20">
                  <a:extLst>
                    <a:ext uri="{FF2B5EF4-FFF2-40B4-BE49-F238E27FC236}">
                      <a16:creationId xmlns:a16="http://schemas.microsoft.com/office/drawing/2014/main" id="{72C1B4DB-AE24-4F4D-AF63-BEF8377916E3}"/>
                    </a:ext>
                  </a:extLst>
                </p:cNvPr>
                <p:cNvSpPr/>
                <p:nvPr/>
              </p:nvSpPr>
              <p:spPr>
                <a:xfrm>
                  <a:off x="3793291" y="2554239"/>
                  <a:ext cx="53092" cy="53092"/>
                </a:xfrm>
                <a:custGeom>
                  <a:avLst/>
                  <a:gdLst/>
                  <a:ahLst/>
                  <a:cxnLst/>
                  <a:rect l="l" t="t" r="r" b="b"/>
                  <a:pathLst>
                    <a:path w="1668" h="1668" extrusionOk="0">
                      <a:moveTo>
                        <a:pt x="834" y="334"/>
                      </a:moveTo>
                      <a:cubicBezTo>
                        <a:pt x="1108" y="334"/>
                        <a:pt x="1334" y="548"/>
                        <a:pt x="1334" y="834"/>
                      </a:cubicBezTo>
                      <a:cubicBezTo>
                        <a:pt x="1334" y="1119"/>
                        <a:pt x="1108" y="1346"/>
                        <a:pt x="834" y="1346"/>
                      </a:cubicBezTo>
                      <a:cubicBezTo>
                        <a:pt x="548" y="1346"/>
                        <a:pt x="322" y="1119"/>
                        <a:pt x="322" y="834"/>
                      </a:cubicBezTo>
                      <a:cubicBezTo>
                        <a:pt x="322" y="548"/>
                        <a:pt x="560" y="334"/>
                        <a:pt x="834" y="334"/>
                      </a:cubicBezTo>
                      <a:close/>
                      <a:moveTo>
                        <a:pt x="834" y="0"/>
                      </a:moveTo>
                      <a:cubicBezTo>
                        <a:pt x="370" y="0"/>
                        <a:pt x="1" y="369"/>
                        <a:pt x="1" y="834"/>
                      </a:cubicBezTo>
                      <a:cubicBezTo>
                        <a:pt x="1" y="1298"/>
                        <a:pt x="370" y="1667"/>
                        <a:pt x="834" y="1667"/>
                      </a:cubicBezTo>
                      <a:cubicBezTo>
                        <a:pt x="1286" y="1667"/>
                        <a:pt x="1667" y="1298"/>
                        <a:pt x="1667" y="834"/>
                      </a:cubicBezTo>
                      <a:cubicBezTo>
                        <a:pt x="1667" y="369"/>
                        <a:pt x="1286" y="0"/>
                        <a:pt x="834"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29" name="Google Shape;218;p20">
                  <a:extLst>
                    <a:ext uri="{FF2B5EF4-FFF2-40B4-BE49-F238E27FC236}">
                      <a16:creationId xmlns:a16="http://schemas.microsoft.com/office/drawing/2014/main" id="{4D67EB5F-627D-40FF-933B-EEBDF80A2805}"/>
                    </a:ext>
                  </a:extLst>
                </p:cNvPr>
                <p:cNvSpPr/>
                <p:nvPr/>
              </p:nvSpPr>
              <p:spPr>
                <a:xfrm>
                  <a:off x="3858097" y="2540584"/>
                  <a:ext cx="69007" cy="69007"/>
                </a:xfrm>
                <a:custGeom>
                  <a:avLst/>
                  <a:gdLst/>
                  <a:ahLst/>
                  <a:cxnLst/>
                  <a:rect l="l" t="t" r="r" b="b"/>
                  <a:pathLst>
                    <a:path w="2168" h="2168" extrusionOk="0">
                      <a:moveTo>
                        <a:pt x="1084" y="346"/>
                      </a:moveTo>
                      <a:cubicBezTo>
                        <a:pt x="1501" y="346"/>
                        <a:pt x="1834" y="667"/>
                        <a:pt x="1834" y="1084"/>
                      </a:cubicBezTo>
                      <a:cubicBezTo>
                        <a:pt x="1834" y="1501"/>
                        <a:pt x="1501" y="1834"/>
                        <a:pt x="1084" y="1834"/>
                      </a:cubicBezTo>
                      <a:cubicBezTo>
                        <a:pt x="667" y="1834"/>
                        <a:pt x="346" y="1501"/>
                        <a:pt x="346" y="1084"/>
                      </a:cubicBezTo>
                      <a:cubicBezTo>
                        <a:pt x="346" y="667"/>
                        <a:pt x="667" y="346"/>
                        <a:pt x="1084" y="346"/>
                      </a:cubicBezTo>
                      <a:close/>
                      <a:moveTo>
                        <a:pt x="1084" y="1"/>
                      </a:moveTo>
                      <a:cubicBezTo>
                        <a:pt x="489" y="1"/>
                        <a:pt x="1" y="489"/>
                        <a:pt x="1" y="1084"/>
                      </a:cubicBezTo>
                      <a:cubicBezTo>
                        <a:pt x="1" y="1679"/>
                        <a:pt x="489" y="2168"/>
                        <a:pt x="1084" y="2168"/>
                      </a:cubicBezTo>
                      <a:cubicBezTo>
                        <a:pt x="1679" y="2168"/>
                        <a:pt x="2167" y="1679"/>
                        <a:pt x="2167" y="1084"/>
                      </a:cubicBezTo>
                      <a:cubicBezTo>
                        <a:pt x="2167" y="489"/>
                        <a:pt x="1679" y="1"/>
                        <a:pt x="1084" y="1"/>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30" name="Google Shape;219;p20">
                  <a:extLst>
                    <a:ext uri="{FF2B5EF4-FFF2-40B4-BE49-F238E27FC236}">
                      <a16:creationId xmlns:a16="http://schemas.microsoft.com/office/drawing/2014/main" id="{0788CE28-3810-4B83-B1BB-F5E96D348C3C}"/>
                    </a:ext>
                  </a:extLst>
                </p:cNvPr>
                <p:cNvSpPr/>
                <p:nvPr/>
              </p:nvSpPr>
              <p:spPr>
                <a:xfrm>
                  <a:off x="3834224" y="2620159"/>
                  <a:ext cx="116752" cy="63342"/>
                </a:xfrm>
                <a:custGeom>
                  <a:avLst/>
                  <a:gdLst/>
                  <a:ahLst/>
                  <a:cxnLst/>
                  <a:rect l="l" t="t" r="r" b="b"/>
                  <a:pathLst>
                    <a:path w="3668" h="1990" extrusionOk="0">
                      <a:moveTo>
                        <a:pt x="1834" y="322"/>
                      </a:moveTo>
                      <a:cubicBezTo>
                        <a:pt x="2596" y="322"/>
                        <a:pt x="3239" y="906"/>
                        <a:pt x="3310" y="1656"/>
                      </a:cubicBezTo>
                      <a:lnTo>
                        <a:pt x="358" y="1656"/>
                      </a:lnTo>
                      <a:cubicBezTo>
                        <a:pt x="453" y="906"/>
                        <a:pt x="1072" y="322"/>
                        <a:pt x="1834" y="322"/>
                      </a:cubicBezTo>
                      <a:close/>
                      <a:moveTo>
                        <a:pt x="1834" y="1"/>
                      </a:moveTo>
                      <a:cubicBezTo>
                        <a:pt x="822" y="1"/>
                        <a:pt x="0" y="823"/>
                        <a:pt x="0" y="1835"/>
                      </a:cubicBezTo>
                      <a:cubicBezTo>
                        <a:pt x="0" y="1918"/>
                        <a:pt x="84" y="1989"/>
                        <a:pt x="167" y="1989"/>
                      </a:cubicBezTo>
                      <a:lnTo>
                        <a:pt x="3489" y="1989"/>
                      </a:lnTo>
                      <a:cubicBezTo>
                        <a:pt x="3572" y="1989"/>
                        <a:pt x="3656" y="1918"/>
                        <a:pt x="3656" y="1835"/>
                      </a:cubicBezTo>
                      <a:cubicBezTo>
                        <a:pt x="3668" y="823"/>
                        <a:pt x="2846" y="1"/>
                        <a:pt x="1834" y="1"/>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sp>
              <p:nvSpPr>
                <p:cNvPr id="31" name="Google Shape;220;p20">
                  <a:extLst>
                    <a:ext uri="{FF2B5EF4-FFF2-40B4-BE49-F238E27FC236}">
                      <a16:creationId xmlns:a16="http://schemas.microsoft.com/office/drawing/2014/main" id="{DA8098BB-ADD6-4A71-BC77-62E9FCE38872}"/>
                    </a:ext>
                  </a:extLst>
                </p:cNvPr>
                <p:cNvSpPr/>
                <p:nvPr/>
              </p:nvSpPr>
              <p:spPr>
                <a:xfrm>
                  <a:off x="3725461" y="2444712"/>
                  <a:ext cx="334279" cy="334661"/>
                </a:xfrm>
                <a:custGeom>
                  <a:avLst/>
                  <a:gdLst/>
                  <a:ahLst/>
                  <a:cxnLst/>
                  <a:rect l="l" t="t" r="r" b="b"/>
                  <a:pathLst>
                    <a:path w="10502" h="10514" extrusionOk="0">
                      <a:moveTo>
                        <a:pt x="5418" y="905"/>
                      </a:moveTo>
                      <a:cubicBezTo>
                        <a:pt x="7680" y="1001"/>
                        <a:pt x="9513" y="2834"/>
                        <a:pt x="9597" y="5096"/>
                      </a:cubicBezTo>
                      <a:lnTo>
                        <a:pt x="9192" y="5096"/>
                      </a:lnTo>
                      <a:cubicBezTo>
                        <a:pt x="9109" y="5096"/>
                        <a:pt x="9037" y="5168"/>
                        <a:pt x="9037" y="5263"/>
                      </a:cubicBezTo>
                      <a:cubicBezTo>
                        <a:pt x="9037" y="5346"/>
                        <a:pt x="9109" y="5418"/>
                        <a:pt x="9192" y="5418"/>
                      </a:cubicBezTo>
                      <a:lnTo>
                        <a:pt x="9597" y="5418"/>
                      </a:lnTo>
                      <a:cubicBezTo>
                        <a:pt x="9513" y="7704"/>
                        <a:pt x="7692" y="9525"/>
                        <a:pt x="5418" y="9609"/>
                      </a:cubicBezTo>
                      <a:lnTo>
                        <a:pt x="5418" y="9204"/>
                      </a:lnTo>
                      <a:cubicBezTo>
                        <a:pt x="5418" y="9109"/>
                        <a:pt x="5346" y="9037"/>
                        <a:pt x="5251" y="9037"/>
                      </a:cubicBezTo>
                      <a:cubicBezTo>
                        <a:pt x="5168" y="9037"/>
                        <a:pt x="5084" y="9109"/>
                        <a:pt x="5084" y="9204"/>
                      </a:cubicBezTo>
                      <a:lnTo>
                        <a:pt x="5084" y="9609"/>
                      </a:lnTo>
                      <a:cubicBezTo>
                        <a:pt x="2822" y="9513"/>
                        <a:pt x="1000" y="7680"/>
                        <a:pt x="905" y="5418"/>
                      </a:cubicBezTo>
                      <a:lnTo>
                        <a:pt x="1310" y="5418"/>
                      </a:lnTo>
                      <a:cubicBezTo>
                        <a:pt x="1393" y="5418"/>
                        <a:pt x="1477" y="5346"/>
                        <a:pt x="1477" y="5263"/>
                      </a:cubicBezTo>
                      <a:cubicBezTo>
                        <a:pt x="1477" y="5168"/>
                        <a:pt x="1393" y="5096"/>
                        <a:pt x="1310" y="5096"/>
                      </a:cubicBezTo>
                      <a:lnTo>
                        <a:pt x="905" y="5096"/>
                      </a:lnTo>
                      <a:cubicBezTo>
                        <a:pt x="1000" y="2834"/>
                        <a:pt x="2822" y="1001"/>
                        <a:pt x="5084" y="905"/>
                      </a:cubicBezTo>
                      <a:lnTo>
                        <a:pt x="5084" y="1310"/>
                      </a:lnTo>
                      <a:cubicBezTo>
                        <a:pt x="5084" y="1405"/>
                        <a:pt x="5168" y="1477"/>
                        <a:pt x="5251" y="1477"/>
                      </a:cubicBezTo>
                      <a:cubicBezTo>
                        <a:pt x="5346" y="1477"/>
                        <a:pt x="5418" y="1405"/>
                        <a:pt x="5418" y="1310"/>
                      </a:cubicBezTo>
                      <a:lnTo>
                        <a:pt x="5418" y="905"/>
                      </a:lnTo>
                      <a:close/>
                      <a:moveTo>
                        <a:pt x="5251" y="0"/>
                      </a:moveTo>
                      <a:cubicBezTo>
                        <a:pt x="5168" y="0"/>
                        <a:pt x="5084" y="84"/>
                        <a:pt x="5084" y="167"/>
                      </a:cubicBezTo>
                      <a:lnTo>
                        <a:pt x="5084" y="572"/>
                      </a:lnTo>
                      <a:cubicBezTo>
                        <a:pt x="2632" y="655"/>
                        <a:pt x="655" y="2644"/>
                        <a:pt x="560" y="5096"/>
                      </a:cubicBezTo>
                      <a:lnTo>
                        <a:pt x="167" y="5096"/>
                      </a:lnTo>
                      <a:cubicBezTo>
                        <a:pt x="72" y="5096"/>
                        <a:pt x="0" y="5168"/>
                        <a:pt x="0" y="5263"/>
                      </a:cubicBezTo>
                      <a:cubicBezTo>
                        <a:pt x="0" y="5346"/>
                        <a:pt x="72" y="5418"/>
                        <a:pt x="167" y="5418"/>
                      </a:cubicBezTo>
                      <a:lnTo>
                        <a:pt x="560" y="5418"/>
                      </a:lnTo>
                      <a:cubicBezTo>
                        <a:pt x="655" y="7882"/>
                        <a:pt x="2632" y="9859"/>
                        <a:pt x="5084" y="9942"/>
                      </a:cubicBezTo>
                      <a:lnTo>
                        <a:pt x="5084" y="10347"/>
                      </a:lnTo>
                      <a:cubicBezTo>
                        <a:pt x="5084" y="10442"/>
                        <a:pt x="5168" y="10514"/>
                        <a:pt x="5251" y="10514"/>
                      </a:cubicBezTo>
                      <a:cubicBezTo>
                        <a:pt x="5346" y="10514"/>
                        <a:pt x="5418" y="10442"/>
                        <a:pt x="5418" y="10347"/>
                      </a:cubicBezTo>
                      <a:lnTo>
                        <a:pt x="5418" y="9942"/>
                      </a:lnTo>
                      <a:cubicBezTo>
                        <a:pt x="7870" y="9859"/>
                        <a:pt x="9847" y="7882"/>
                        <a:pt x="9942" y="5418"/>
                      </a:cubicBezTo>
                      <a:lnTo>
                        <a:pt x="10347" y="5418"/>
                      </a:lnTo>
                      <a:cubicBezTo>
                        <a:pt x="10430" y="5418"/>
                        <a:pt x="10502" y="5346"/>
                        <a:pt x="10502" y="5263"/>
                      </a:cubicBezTo>
                      <a:cubicBezTo>
                        <a:pt x="10502" y="5168"/>
                        <a:pt x="10442" y="5096"/>
                        <a:pt x="10347" y="5096"/>
                      </a:cubicBezTo>
                      <a:lnTo>
                        <a:pt x="9942" y="5096"/>
                      </a:lnTo>
                      <a:cubicBezTo>
                        <a:pt x="9847" y="2644"/>
                        <a:pt x="7870" y="655"/>
                        <a:pt x="5418" y="572"/>
                      </a:cubicBezTo>
                      <a:lnTo>
                        <a:pt x="5418" y="167"/>
                      </a:lnTo>
                      <a:cubicBezTo>
                        <a:pt x="5418" y="84"/>
                        <a:pt x="5346" y="0"/>
                        <a:pt x="5251" y="0"/>
                      </a:cubicBezTo>
                      <a:close/>
                    </a:path>
                  </a:pathLst>
                </a:custGeom>
                <a:grpFill/>
                <a:ln w="38100">
                  <a:solidFill>
                    <a:schemeClr val="accent2">
                      <a:lumMod val="75000"/>
                    </a:schemeClr>
                  </a:solidFill>
                </a:ln>
              </p:spPr>
              <p:txBody>
                <a:bodyPr spcFirstLastPara="1" wrap="square" lIns="72714" tIns="72714" rIns="72714" bIns="72714" anchor="ctr" anchorCtr="0">
                  <a:noAutofit/>
                </a:bodyPr>
                <a:lstStyle/>
                <a:p>
                  <a:endParaRPr sz="1431"/>
                </a:p>
              </p:txBody>
            </p:sp>
          </p:grpSp>
        </p:grpSp>
      </p:grpSp>
      <p:sp>
        <p:nvSpPr>
          <p:cNvPr id="33" name="Dikdörtgen 32">
            <a:extLst>
              <a:ext uri="{FF2B5EF4-FFF2-40B4-BE49-F238E27FC236}">
                <a16:creationId xmlns:a16="http://schemas.microsoft.com/office/drawing/2014/main" id="{4A7840B4-33B3-4C0A-A97E-159547594EB6}"/>
              </a:ext>
            </a:extLst>
          </p:cNvPr>
          <p:cNvSpPr/>
          <p:nvPr/>
        </p:nvSpPr>
        <p:spPr>
          <a:xfrm>
            <a:off x="908868" y="1999709"/>
            <a:ext cx="2913567" cy="1172116"/>
          </a:xfrm>
          <a:prstGeom prst="rect">
            <a:avLst/>
          </a:prstGeom>
          <a:solidFill>
            <a:schemeClr val="bg1"/>
          </a:solidFill>
          <a:ln w="38100">
            <a:solidFill>
              <a:srgbClr val="C00000"/>
            </a:solidFill>
          </a:ln>
        </p:spPr>
        <p:txBody>
          <a:bodyPr wrap="square">
            <a:spAutoFit/>
          </a:bodyPr>
          <a:lstStyle/>
          <a:p>
            <a:r>
              <a:rPr lang="tr-TR" sz="1754" dirty="0"/>
              <a:t>Akademik programlardaki “teorik dersler” dijital ortamda çevrimiçi (eş zamanlı) olarak yapılacaktır. </a:t>
            </a:r>
            <a:endParaRPr lang="tr-TR" sz="1754" dirty="0">
              <a:latin typeface="Arial" panose="020B0604020202020204" pitchFamily="34" charset="0"/>
              <a:cs typeface="Arial" panose="020B0604020202020204" pitchFamily="34" charset="0"/>
            </a:endParaRPr>
          </a:p>
        </p:txBody>
      </p:sp>
      <p:sp>
        <p:nvSpPr>
          <p:cNvPr id="34" name="Dikdörtgen 33">
            <a:extLst>
              <a:ext uri="{FF2B5EF4-FFF2-40B4-BE49-F238E27FC236}">
                <a16:creationId xmlns:a16="http://schemas.microsoft.com/office/drawing/2014/main" id="{D757AB4E-CCC5-4038-BC4B-58330259CD0A}"/>
              </a:ext>
            </a:extLst>
          </p:cNvPr>
          <p:cNvSpPr/>
          <p:nvPr/>
        </p:nvSpPr>
        <p:spPr>
          <a:xfrm>
            <a:off x="879332" y="3463890"/>
            <a:ext cx="2913567" cy="1172116"/>
          </a:xfrm>
          <a:prstGeom prst="rect">
            <a:avLst/>
          </a:prstGeom>
          <a:ln w="38100">
            <a:solidFill>
              <a:srgbClr val="C00000"/>
            </a:solidFill>
          </a:ln>
        </p:spPr>
        <p:txBody>
          <a:bodyPr wrap="square">
            <a:spAutoFit/>
          </a:bodyPr>
          <a:lstStyle/>
          <a:p>
            <a:r>
              <a:rPr lang="tr-TR" sz="1754" dirty="0"/>
              <a:t>Öğrencilerimizin tüm çevrimiçi (eş zamanlı) derslere devam etmeleri zorunludur. </a:t>
            </a:r>
            <a:endParaRPr lang="tr-TR" sz="1754" b="1" dirty="0"/>
          </a:p>
        </p:txBody>
      </p:sp>
      <p:sp>
        <p:nvSpPr>
          <p:cNvPr id="35" name="Dikdörtgen 34">
            <a:extLst>
              <a:ext uri="{FF2B5EF4-FFF2-40B4-BE49-F238E27FC236}">
                <a16:creationId xmlns:a16="http://schemas.microsoft.com/office/drawing/2014/main" id="{D763D664-7BBA-457A-843B-3B078FC1C3DD}"/>
              </a:ext>
            </a:extLst>
          </p:cNvPr>
          <p:cNvSpPr/>
          <p:nvPr/>
        </p:nvSpPr>
        <p:spPr>
          <a:xfrm>
            <a:off x="6759609" y="1935817"/>
            <a:ext cx="2913567" cy="1193275"/>
          </a:xfrm>
          <a:prstGeom prst="rect">
            <a:avLst/>
          </a:prstGeom>
          <a:ln w="38100">
            <a:solidFill>
              <a:srgbClr val="C00000"/>
            </a:solidFill>
          </a:ln>
        </p:spPr>
        <p:txBody>
          <a:bodyPr wrap="square">
            <a:spAutoFit/>
          </a:bodyPr>
          <a:lstStyle/>
          <a:p>
            <a:r>
              <a:rPr lang="tr-TR" sz="1431" dirty="0">
                <a:latin typeface="Arial" panose="020B0604020202020204" pitchFamily="34" charset="0"/>
                <a:cs typeface="Arial" panose="020B0604020202020204" pitchFamily="34" charset="0"/>
              </a:rPr>
              <a:t>Ara sınavların %40 olan ağırlığı, ödev, sunum, proje, </a:t>
            </a:r>
            <a:r>
              <a:rPr lang="tr-TR" sz="1431" dirty="0" err="1">
                <a:latin typeface="Arial" panose="020B0604020202020204" pitchFamily="34" charset="0"/>
                <a:cs typeface="Arial" panose="020B0604020202020204" pitchFamily="34" charset="0"/>
              </a:rPr>
              <a:t>quiz</a:t>
            </a:r>
            <a:r>
              <a:rPr lang="tr-TR" sz="1431" dirty="0">
                <a:latin typeface="Arial" panose="020B0604020202020204" pitchFamily="34" charset="0"/>
                <a:cs typeface="Arial" panose="020B0604020202020204" pitchFamily="34" charset="0"/>
              </a:rPr>
              <a:t> vb. farklı öğrenme etkinliklerinin değerlendirmeye katılmasıyla oluşturulacaktır.</a:t>
            </a:r>
            <a:endParaRPr lang="tr-TR" sz="1431" dirty="0"/>
          </a:p>
        </p:txBody>
      </p:sp>
      <p:sp>
        <p:nvSpPr>
          <p:cNvPr id="36" name="Dikdörtgen 35">
            <a:extLst>
              <a:ext uri="{FF2B5EF4-FFF2-40B4-BE49-F238E27FC236}">
                <a16:creationId xmlns:a16="http://schemas.microsoft.com/office/drawing/2014/main" id="{0CAE0A89-7998-4678-881C-9B2FE7C7FDC9}"/>
              </a:ext>
            </a:extLst>
          </p:cNvPr>
          <p:cNvSpPr/>
          <p:nvPr/>
        </p:nvSpPr>
        <p:spPr>
          <a:xfrm>
            <a:off x="7133952" y="4602279"/>
            <a:ext cx="2920990" cy="1793440"/>
          </a:xfrm>
          <a:prstGeom prst="rect">
            <a:avLst/>
          </a:prstGeom>
          <a:ln w="38100">
            <a:solidFill>
              <a:schemeClr val="accent4">
                <a:lumMod val="75000"/>
              </a:schemeClr>
            </a:solidFill>
          </a:ln>
        </p:spPr>
        <p:txBody>
          <a:bodyPr wrap="square">
            <a:spAutoFit/>
          </a:bodyPr>
          <a:lstStyle/>
          <a:p>
            <a:pPr lvl="0"/>
            <a:r>
              <a:rPr lang="tr-TR" sz="1579" dirty="0"/>
              <a:t>Uzaktan öğretim olanağı yeterli olmayan ve Ankara’da ikamet eden öğrencilerimiz için Üniversitemiz bilgisayar laboratuvarı kullanıma açılacak ve randevu sisteminin oluşturulacaktır.</a:t>
            </a:r>
          </a:p>
        </p:txBody>
      </p:sp>
      <p:sp>
        <p:nvSpPr>
          <p:cNvPr id="39" name="Google Shape;899;p32">
            <a:extLst>
              <a:ext uri="{FF2B5EF4-FFF2-40B4-BE49-F238E27FC236}">
                <a16:creationId xmlns:a16="http://schemas.microsoft.com/office/drawing/2014/main" id="{7401DE59-1C3B-A247-A091-67CF2F9478EA}"/>
              </a:ext>
            </a:extLst>
          </p:cNvPr>
          <p:cNvSpPr/>
          <p:nvPr/>
        </p:nvSpPr>
        <p:spPr>
          <a:xfrm>
            <a:off x="3548941" y="718155"/>
            <a:ext cx="3667267" cy="1005475"/>
          </a:xfrm>
          <a:custGeom>
            <a:avLst/>
            <a:gdLst/>
            <a:ahLst/>
            <a:cxnLst/>
            <a:rect l="l" t="t" r="r" b="b"/>
            <a:pathLst>
              <a:path w="80333" h="27766" extrusionOk="0">
                <a:moveTo>
                  <a:pt x="1" y="0"/>
                </a:moveTo>
                <a:lnTo>
                  <a:pt x="1" y="27766"/>
                </a:lnTo>
                <a:lnTo>
                  <a:pt x="80332" y="27766"/>
                </a:lnTo>
                <a:lnTo>
                  <a:pt x="80332" y="0"/>
                </a:lnTo>
                <a:close/>
              </a:path>
            </a:pathLst>
          </a:custGeom>
          <a:solidFill>
            <a:schemeClr val="bg2">
              <a:lumMod val="40000"/>
              <a:lumOff val="60000"/>
            </a:schemeClr>
          </a:solidFill>
          <a:ln w="38100">
            <a:solidFill>
              <a:schemeClr val="tx2">
                <a:lumMod val="60000"/>
                <a:lumOff val="40000"/>
              </a:schemeClr>
            </a:solidFill>
          </a:ln>
        </p:spPr>
        <p:txBody>
          <a:bodyPr spcFirstLastPara="1" wrap="square" lIns="363629" tIns="72714" rIns="363629" bIns="72714" anchor="ctr" anchorCtr="0">
            <a:noAutofit/>
          </a:bodyPr>
          <a:lstStyle/>
          <a:p>
            <a:pPr algn="ctr"/>
            <a:r>
              <a:rPr lang="tr-TR" sz="1754" b="1" dirty="0">
                <a:solidFill>
                  <a:srgbClr val="C00000"/>
                </a:solidFill>
                <a:latin typeface="Arial" panose="020B0604020202020204" pitchFamily="34" charset="0"/>
                <a:cs typeface="Arial" panose="020B0604020202020204" pitchFamily="34" charset="0"/>
              </a:rPr>
              <a:t>ÜNİVERSİTEMİZDE ALINAN KARARLAR</a:t>
            </a:r>
          </a:p>
        </p:txBody>
      </p:sp>
      <p:sp>
        <p:nvSpPr>
          <p:cNvPr id="40" name="Dikdörtgen 39">
            <a:extLst>
              <a:ext uri="{FF2B5EF4-FFF2-40B4-BE49-F238E27FC236}">
                <a16:creationId xmlns:a16="http://schemas.microsoft.com/office/drawing/2014/main" id="{960BED90-0992-954D-822F-48EB21293C10}"/>
              </a:ext>
            </a:extLst>
          </p:cNvPr>
          <p:cNvSpPr/>
          <p:nvPr/>
        </p:nvSpPr>
        <p:spPr>
          <a:xfrm>
            <a:off x="313755" y="4744861"/>
            <a:ext cx="2768099" cy="1712007"/>
          </a:xfrm>
          <a:prstGeom prst="rect">
            <a:avLst/>
          </a:prstGeom>
          <a:ln w="38100">
            <a:solidFill>
              <a:srgbClr val="7030A0"/>
            </a:solidFill>
          </a:ln>
        </p:spPr>
        <p:txBody>
          <a:bodyPr wrap="square">
            <a:spAutoFit/>
          </a:bodyPr>
          <a:lstStyle/>
          <a:p>
            <a:pPr lvl="0"/>
            <a:r>
              <a:rPr lang="tr-TR" sz="1754" dirty="0"/>
              <a:t>Çevrimiçi (eş zamanlı) dersler tamamlandıktan sonra canlı ders kayıtlarına sistemden sadece 1 hafta süre ile erişim mümkün olacaktır.</a:t>
            </a:r>
          </a:p>
        </p:txBody>
      </p:sp>
      <p:sp>
        <p:nvSpPr>
          <p:cNvPr id="41" name="Dikdörtgen 40">
            <a:extLst>
              <a:ext uri="{FF2B5EF4-FFF2-40B4-BE49-F238E27FC236}">
                <a16:creationId xmlns:a16="http://schemas.microsoft.com/office/drawing/2014/main" id="{2FE4E430-D601-084C-8BD9-48D7FD896977}"/>
              </a:ext>
            </a:extLst>
          </p:cNvPr>
          <p:cNvSpPr/>
          <p:nvPr/>
        </p:nvSpPr>
        <p:spPr>
          <a:xfrm>
            <a:off x="6692999" y="3373174"/>
            <a:ext cx="2980177" cy="902170"/>
          </a:xfrm>
          <a:prstGeom prst="rect">
            <a:avLst/>
          </a:prstGeom>
          <a:ln w="38100">
            <a:solidFill>
              <a:srgbClr val="002060"/>
            </a:solidFill>
          </a:ln>
        </p:spPr>
        <p:txBody>
          <a:bodyPr wrap="square">
            <a:spAutoFit/>
          </a:bodyPr>
          <a:lstStyle/>
          <a:p>
            <a:r>
              <a:rPr lang="tr-TR" sz="1754" dirty="0"/>
              <a:t>Genel sınavların </a:t>
            </a:r>
            <a:r>
              <a:rPr lang="tr-TR" sz="1754" dirty="0" err="1"/>
              <a:t>pandemi</a:t>
            </a:r>
            <a:r>
              <a:rPr lang="tr-TR" sz="1754" dirty="0"/>
              <a:t> </a:t>
            </a:r>
            <a:r>
              <a:rPr lang="tr-TR" sz="1754" dirty="0" err="1"/>
              <a:t>koşulları</a:t>
            </a:r>
            <a:r>
              <a:rPr lang="tr-TR" sz="1754" dirty="0"/>
              <a:t> </a:t>
            </a:r>
            <a:r>
              <a:rPr lang="tr-TR" sz="1754" dirty="0" err="1"/>
              <a:t>gözden</a:t>
            </a:r>
            <a:r>
              <a:rPr lang="tr-TR" sz="1754" dirty="0"/>
              <a:t> </a:t>
            </a:r>
            <a:r>
              <a:rPr lang="tr-TR" sz="1754" dirty="0" err="1"/>
              <a:t>geçirilmek</a:t>
            </a:r>
            <a:r>
              <a:rPr lang="tr-TR" sz="1754" dirty="0"/>
              <a:t> </a:t>
            </a:r>
            <a:r>
              <a:rPr lang="tr-TR" sz="1754" dirty="0" err="1"/>
              <a:t>üzere</a:t>
            </a:r>
            <a:r>
              <a:rPr lang="tr-TR" sz="1754" dirty="0"/>
              <a:t>, “</a:t>
            </a:r>
            <a:r>
              <a:rPr lang="tr-TR" sz="1754" dirty="0" err="1"/>
              <a:t>yüz</a:t>
            </a:r>
            <a:r>
              <a:rPr lang="tr-TR" sz="1754" dirty="0"/>
              <a:t> </a:t>
            </a:r>
            <a:r>
              <a:rPr lang="tr-TR" sz="1754" dirty="0" err="1"/>
              <a:t>yüze</a:t>
            </a:r>
            <a:r>
              <a:rPr lang="tr-TR" sz="1754" dirty="0"/>
              <a:t>” yapılacaktır.</a:t>
            </a:r>
          </a:p>
        </p:txBody>
      </p:sp>
      <p:pic>
        <p:nvPicPr>
          <p:cNvPr id="43" name="Picture 2" descr="http://www.lokmanhekim.edu.tr/public/assets/images/logo.png">
            <a:extLst>
              <a:ext uri="{FF2B5EF4-FFF2-40B4-BE49-F238E27FC236}">
                <a16:creationId xmlns:a16="http://schemas.microsoft.com/office/drawing/2014/main" id="{7DC99C37-53DE-1A44-9776-28740359B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559" y="3286415"/>
            <a:ext cx="1007459" cy="1102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375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C34E66D9-23B4-4706-8B2D-65531D1CC4C0}"/>
              </a:ext>
            </a:extLst>
          </p:cNvPr>
          <p:cNvSpPr>
            <a:spLocks noGrp="1"/>
          </p:cNvSpPr>
          <p:nvPr>
            <p:ph type="body" idx="1"/>
          </p:nvPr>
        </p:nvSpPr>
        <p:spPr>
          <a:xfrm>
            <a:off x="4051300" y="809625"/>
            <a:ext cx="2818539" cy="910699"/>
          </a:xfrm>
        </p:spPr>
        <p:txBody>
          <a:bodyPr/>
          <a:lstStyle/>
          <a:p>
            <a:pPr marL="0" indent="0">
              <a:buNone/>
            </a:pPr>
            <a:r>
              <a:rPr lang="tr-TR" dirty="0"/>
              <a:t> </a:t>
            </a:r>
            <a:r>
              <a:rPr lang="tr-TR" sz="4400" dirty="0">
                <a:solidFill>
                  <a:srgbClr val="00B0F0"/>
                </a:solidFill>
              </a:rPr>
              <a:t>Eylem Planı</a:t>
            </a:r>
          </a:p>
        </p:txBody>
      </p:sp>
      <p:sp>
        <p:nvSpPr>
          <p:cNvPr id="4" name="Metin kutusu 3">
            <a:extLst>
              <a:ext uri="{FF2B5EF4-FFF2-40B4-BE49-F238E27FC236}">
                <a16:creationId xmlns:a16="http://schemas.microsoft.com/office/drawing/2014/main" id="{86AECCC8-D2F6-4751-B286-F8B373E154D7}"/>
              </a:ext>
            </a:extLst>
          </p:cNvPr>
          <p:cNvSpPr txBox="1"/>
          <p:nvPr/>
        </p:nvSpPr>
        <p:spPr>
          <a:xfrm>
            <a:off x="685840" y="1876425"/>
            <a:ext cx="9321783" cy="4801314"/>
          </a:xfrm>
          <a:prstGeom prst="rect">
            <a:avLst/>
          </a:prstGeom>
          <a:noFill/>
        </p:spPr>
        <p:txBody>
          <a:bodyPr wrap="none" rtlCol="0">
            <a:spAutoFit/>
          </a:bodyPr>
          <a:lstStyle/>
          <a:p>
            <a:pPr marL="457200" indent="-457200">
              <a:buClr>
                <a:srgbClr val="C00000"/>
              </a:buClr>
              <a:buFont typeface="Wingdings" panose="05000000000000000000" pitchFamily="2" charset="2"/>
              <a:buChar char="q"/>
            </a:pPr>
            <a:r>
              <a:rPr lang="tr-TR" sz="2800" dirty="0"/>
              <a:t>Kullanılan sitemler hakkında öğrencilere eğitimler verilmesi,</a:t>
            </a:r>
          </a:p>
          <a:p>
            <a:pPr marL="457200" indent="-457200">
              <a:buClr>
                <a:srgbClr val="C00000"/>
              </a:buClr>
              <a:buFont typeface="Wingdings" panose="05000000000000000000" pitchFamily="2" charset="2"/>
              <a:buChar char="q"/>
            </a:pPr>
            <a:r>
              <a:rPr lang="tr-TR" sz="2800" dirty="0"/>
              <a:t>Kullanılan sitemler hakkında eğiticilere eğitimler verilmesi,</a:t>
            </a:r>
          </a:p>
          <a:p>
            <a:pPr marL="457200" indent="-457200">
              <a:buClr>
                <a:srgbClr val="C00000"/>
              </a:buClr>
              <a:buFont typeface="Wingdings" panose="05000000000000000000" pitchFamily="2" charset="2"/>
              <a:buChar char="q"/>
            </a:pPr>
            <a:r>
              <a:rPr lang="tr-TR" sz="2800" dirty="0"/>
              <a:t>Sistemlerin birbirleriyle entegrasyonun sağlanması,</a:t>
            </a:r>
          </a:p>
          <a:p>
            <a:pPr marL="914400" lvl="1" indent="-457200">
              <a:buClr>
                <a:srgbClr val="C00000"/>
              </a:buClr>
              <a:buFont typeface="Wingdings" panose="05000000000000000000" pitchFamily="2" charset="2"/>
              <a:buChar char="q"/>
            </a:pPr>
            <a:r>
              <a:rPr lang="tr-TR" sz="2800" dirty="0"/>
              <a:t>Öğrenci girişleri</a:t>
            </a:r>
          </a:p>
          <a:p>
            <a:pPr marL="914400" lvl="1" indent="-457200">
              <a:buClr>
                <a:srgbClr val="C00000"/>
              </a:buClr>
              <a:buFont typeface="Wingdings" panose="05000000000000000000" pitchFamily="2" charset="2"/>
              <a:buChar char="q"/>
            </a:pPr>
            <a:r>
              <a:rPr lang="tr-TR" sz="2800" dirty="0"/>
              <a:t>Eğitici yetkilendirmeleri</a:t>
            </a:r>
          </a:p>
          <a:p>
            <a:pPr marL="914400" lvl="1" indent="-457200">
              <a:buClr>
                <a:srgbClr val="C00000"/>
              </a:buClr>
              <a:buFont typeface="Wingdings" panose="05000000000000000000" pitchFamily="2" charset="2"/>
              <a:buChar char="q"/>
            </a:pPr>
            <a:r>
              <a:rPr lang="tr-TR" sz="2800" dirty="0"/>
              <a:t>Ders takvimleri</a:t>
            </a:r>
          </a:p>
          <a:p>
            <a:pPr marL="914400" lvl="1" indent="-457200">
              <a:buClr>
                <a:srgbClr val="C00000"/>
              </a:buClr>
              <a:buFont typeface="Wingdings" panose="05000000000000000000" pitchFamily="2" charset="2"/>
              <a:buChar char="q"/>
            </a:pPr>
            <a:r>
              <a:rPr lang="tr-TR" sz="2800" dirty="0"/>
              <a:t>Belirtke tabloları</a:t>
            </a:r>
          </a:p>
          <a:p>
            <a:pPr marL="914400" lvl="1" indent="-457200">
              <a:buClr>
                <a:srgbClr val="C00000"/>
              </a:buClr>
              <a:buFont typeface="Wingdings" panose="05000000000000000000" pitchFamily="2" charset="2"/>
              <a:buChar char="q"/>
            </a:pPr>
            <a:r>
              <a:rPr lang="tr-TR" sz="2800" dirty="0"/>
              <a:t>Diğer yerleştirmelerle gelen öğrencilerin entegrasyonu</a:t>
            </a:r>
          </a:p>
          <a:p>
            <a:pPr marL="457200" indent="-457200">
              <a:buClr>
                <a:srgbClr val="C00000"/>
              </a:buClr>
              <a:buFont typeface="Wingdings" panose="05000000000000000000" pitchFamily="2" charset="2"/>
              <a:buChar char="q"/>
            </a:pPr>
            <a:r>
              <a:rPr lang="tr-TR" sz="2800" dirty="0"/>
              <a:t>Güvenli sınav uygulamaları ile ilgili çalışmaların başlatılması</a:t>
            </a:r>
          </a:p>
          <a:p>
            <a:pPr marL="285750" indent="-285750">
              <a:buClr>
                <a:srgbClr val="C00000"/>
              </a:buClr>
              <a:buFont typeface="Wingdings" panose="05000000000000000000" pitchFamily="2" charset="2"/>
              <a:buChar char="q"/>
            </a:pPr>
            <a:endParaRPr lang="tr-TR" dirty="0"/>
          </a:p>
          <a:p>
            <a:endParaRPr lang="tr-TR" dirty="0"/>
          </a:p>
          <a:p>
            <a:endParaRPr lang="tr-TR" dirty="0"/>
          </a:p>
        </p:txBody>
      </p:sp>
    </p:spTree>
    <p:extLst>
      <p:ext uri="{BB962C8B-B14F-4D97-AF65-F5344CB8AC3E}">
        <p14:creationId xmlns:p14="http://schemas.microsoft.com/office/powerpoint/2010/main" val="3258888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F45803F-D398-4482-945B-EE81257119CC}"/>
              </a:ext>
            </a:extLst>
          </p:cNvPr>
          <p:cNvPicPr>
            <a:picLocks noChangeAspect="1"/>
          </p:cNvPicPr>
          <p:nvPr/>
        </p:nvPicPr>
        <p:blipFill>
          <a:blip r:embed="rId2"/>
          <a:stretch>
            <a:fillRect/>
          </a:stretch>
        </p:blipFill>
        <p:spPr>
          <a:xfrm>
            <a:off x="1536700" y="1417955"/>
            <a:ext cx="3625669" cy="5163678"/>
          </a:xfrm>
          <a:prstGeom prst="rect">
            <a:avLst/>
          </a:prstGeom>
        </p:spPr>
      </p:pic>
      <p:sp>
        <p:nvSpPr>
          <p:cNvPr id="3" name="Metin Yer Tutucusu 2">
            <a:extLst>
              <a:ext uri="{FF2B5EF4-FFF2-40B4-BE49-F238E27FC236}">
                <a16:creationId xmlns:a16="http://schemas.microsoft.com/office/drawing/2014/main" id="{CB433CDF-3456-4530-9122-D5F5C260046F}"/>
              </a:ext>
            </a:extLst>
          </p:cNvPr>
          <p:cNvSpPr>
            <a:spLocks noGrp="1"/>
          </p:cNvSpPr>
          <p:nvPr>
            <p:ph type="body" idx="1"/>
          </p:nvPr>
        </p:nvSpPr>
        <p:spPr>
          <a:xfrm>
            <a:off x="1993900" y="721357"/>
            <a:ext cx="3962400" cy="579518"/>
          </a:xfrm>
        </p:spPr>
        <p:txBody>
          <a:bodyPr/>
          <a:lstStyle/>
          <a:p>
            <a:pPr marL="0" indent="0">
              <a:buNone/>
            </a:pPr>
            <a:r>
              <a:rPr lang="tr-TR" sz="2800" dirty="0"/>
              <a:t>Öğrenci Bilgilendirme</a:t>
            </a:r>
          </a:p>
        </p:txBody>
      </p:sp>
      <p:pic>
        <p:nvPicPr>
          <p:cNvPr id="7" name="Resim 6">
            <a:extLst>
              <a:ext uri="{FF2B5EF4-FFF2-40B4-BE49-F238E27FC236}">
                <a16:creationId xmlns:a16="http://schemas.microsoft.com/office/drawing/2014/main" id="{C931B7E6-D444-4799-9AB1-8AA6C2A73C8B}"/>
              </a:ext>
            </a:extLst>
          </p:cNvPr>
          <p:cNvPicPr>
            <a:picLocks noChangeAspect="1"/>
          </p:cNvPicPr>
          <p:nvPr/>
        </p:nvPicPr>
        <p:blipFill>
          <a:blip r:embed="rId3"/>
          <a:stretch>
            <a:fillRect/>
          </a:stretch>
        </p:blipFill>
        <p:spPr>
          <a:xfrm>
            <a:off x="6184900" y="1421668"/>
            <a:ext cx="3625669" cy="5130780"/>
          </a:xfrm>
          <a:prstGeom prst="rect">
            <a:avLst/>
          </a:prstGeom>
        </p:spPr>
      </p:pic>
      <p:sp>
        <p:nvSpPr>
          <p:cNvPr id="9" name="Metin Yer Tutucusu 5">
            <a:extLst>
              <a:ext uri="{FF2B5EF4-FFF2-40B4-BE49-F238E27FC236}">
                <a16:creationId xmlns:a16="http://schemas.microsoft.com/office/drawing/2014/main" id="{B5173C42-B62E-40F6-B787-E261978ED657}"/>
              </a:ext>
            </a:extLst>
          </p:cNvPr>
          <p:cNvSpPr txBox="1">
            <a:spLocks/>
          </p:cNvSpPr>
          <p:nvPr/>
        </p:nvSpPr>
        <p:spPr>
          <a:xfrm>
            <a:off x="6706246" y="721357"/>
            <a:ext cx="3962400" cy="579518"/>
          </a:xfrm>
          <a:prstGeom prst="rect">
            <a:avLst/>
          </a:prstGeom>
        </p:spPr>
        <p:txBody>
          <a:bodyPr wrap="square" lIns="0" tIns="0" rIns="0" bIns="0">
            <a:spAutoFit/>
          </a:bodyPr>
          <a:lstStyle>
            <a:lvl1pPr marL="441325" indent="-441325">
              <a:lnSpc>
                <a:spcPct val="150000"/>
              </a:lnSpc>
              <a:buFont typeface="Arial" panose="020B0604020202020204" pitchFamily="34" charset="0"/>
              <a:buChar char="•"/>
              <a:defRPr sz="3600" b="1" i="0">
                <a:solidFill>
                  <a:srgbClr val="C00000"/>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914400" indent="-457200">
              <a:lnSpc>
                <a:spcPct val="150000"/>
              </a:lnSpc>
              <a:buSzPct val="80000"/>
              <a:buFont typeface="Wingdings" panose="05000000000000000000" pitchFamily="2" charset="2"/>
              <a:buChar char="Ø"/>
              <a:defRPr sz="3200" b="1">
                <a:solidFill>
                  <a:srgbClr val="000099"/>
                </a:solidFill>
                <a:effectLst>
                  <a:outerShdw blurRad="38100" dist="38100" dir="2700000" algn="tl">
                    <a:srgbClr val="000000">
                      <a:alpha val="43137"/>
                    </a:srgbClr>
                  </a:outerShdw>
                </a:effectLst>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Font typeface="Arial" panose="020B0604020202020204" pitchFamily="34" charset="0"/>
              <a:buNone/>
            </a:pPr>
            <a:r>
              <a:rPr lang="tr-TR" sz="2800" kern="0" dirty="0"/>
              <a:t>Eğitici Bilgilendirme</a:t>
            </a:r>
          </a:p>
        </p:txBody>
      </p:sp>
    </p:spTree>
    <p:extLst>
      <p:ext uri="{BB962C8B-B14F-4D97-AF65-F5344CB8AC3E}">
        <p14:creationId xmlns:p14="http://schemas.microsoft.com/office/powerpoint/2010/main" val="3545713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8E81405C-B39E-884B-8CDB-5E43A25810AE}"/>
              </a:ext>
            </a:extLst>
          </p:cNvPr>
          <p:cNvPicPr>
            <a:picLocks noChangeAspect="1"/>
          </p:cNvPicPr>
          <p:nvPr/>
        </p:nvPicPr>
        <p:blipFill>
          <a:blip r:embed="rId2"/>
          <a:stretch>
            <a:fillRect/>
          </a:stretch>
        </p:blipFill>
        <p:spPr>
          <a:xfrm>
            <a:off x="2282277" y="1190625"/>
            <a:ext cx="6128846" cy="6128846"/>
          </a:xfrm>
          <a:prstGeom prst="rect">
            <a:avLst/>
          </a:prstGeom>
        </p:spPr>
      </p:pic>
      <p:sp>
        <p:nvSpPr>
          <p:cNvPr id="7" name="Metin Yer Tutucusu 2">
            <a:extLst>
              <a:ext uri="{FF2B5EF4-FFF2-40B4-BE49-F238E27FC236}">
                <a16:creationId xmlns:a16="http://schemas.microsoft.com/office/drawing/2014/main" id="{8819FF6E-D63F-451C-A8E6-04967A37BA78}"/>
              </a:ext>
            </a:extLst>
          </p:cNvPr>
          <p:cNvSpPr>
            <a:spLocks noGrp="1"/>
          </p:cNvSpPr>
          <p:nvPr>
            <p:ph type="body" idx="1"/>
          </p:nvPr>
        </p:nvSpPr>
        <p:spPr>
          <a:xfrm>
            <a:off x="1689100" y="504825"/>
            <a:ext cx="7848600" cy="745140"/>
          </a:xfrm>
        </p:spPr>
        <p:txBody>
          <a:bodyPr/>
          <a:lstStyle/>
          <a:p>
            <a:pPr marL="0" indent="0">
              <a:buNone/>
            </a:pPr>
            <a:r>
              <a:rPr lang="tr-TR" dirty="0"/>
              <a:t> Fakülte Bazlı Kullanıcı Eğitimlerin Yapıldı</a:t>
            </a:r>
          </a:p>
        </p:txBody>
      </p:sp>
    </p:spTree>
    <p:extLst>
      <p:ext uri="{BB962C8B-B14F-4D97-AF65-F5344CB8AC3E}">
        <p14:creationId xmlns:p14="http://schemas.microsoft.com/office/powerpoint/2010/main" val="7712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03BFE47E-F7B7-6946-8A6D-0204A4B7E02B}"/>
              </a:ext>
            </a:extLst>
          </p:cNvPr>
          <p:cNvSpPr>
            <a:spLocks noGrp="1"/>
          </p:cNvSpPr>
          <p:nvPr>
            <p:ph type="body" idx="1"/>
          </p:nvPr>
        </p:nvSpPr>
        <p:spPr>
          <a:xfrm>
            <a:off x="2474238" y="221554"/>
            <a:ext cx="7848600" cy="745076"/>
          </a:xfrm>
        </p:spPr>
        <p:txBody>
          <a:bodyPr/>
          <a:lstStyle/>
          <a:p>
            <a:pPr marL="0" indent="0">
              <a:buNone/>
            </a:pPr>
            <a:r>
              <a:rPr lang="en-US" dirty="0" err="1"/>
              <a:t>Öğrenci</a:t>
            </a:r>
            <a:r>
              <a:rPr lang="en-US" dirty="0"/>
              <a:t> </a:t>
            </a:r>
            <a:r>
              <a:rPr lang="en-US" dirty="0" err="1"/>
              <a:t>Oryantasyon</a:t>
            </a:r>
            <a:r>
              <a:rPr lang="en-US" dirty="0"/>
              <a:t> </a:t>
            </a:r>
            <a:r>
              <a:rPr lang="en-US" dirty="0" err="1"/>
              <a:t>Eğitimi</a:t>
            </a:r>
            <a:endParaRPr lang="en-US" dirty="0"/>
          </a:p>
        </p:txBody>
      </p:sp>
      <p:pic>
        <p:nvPicPr>
          <p:cNvPr id="4" name="Resim 3">
            <a:extLst>
              <a:ext uri="{FF2B5EF4-FFF2-40B4-BE49-F238E27FC236}">
                <a16:creationId xmlns:a16="http://schemas.microsoft.com/office/drawing/2014/main" id="{F87BC26C-5A90-7041-8B1E-74192F99D282}"/>
              </a:ext>
            </a:extLst>
          </p:cNvPr>
          <p:cNvPicPr>
            <a:picLocks noChangeAspect="1"/>
          </p:cNvPicPr>
          <p:nvPr/>
        </p:nvPicPr>
        <p:blipFill rotWithShape="1">
          <a:blip r:embed="rId2">
            <a:extLst>
              <a:ext uri="{28A0092B-C50C-407E-A947-70E740481C1C}">
                <a14:useLocalDpi xmlns:a14="http://schemas.microsoft.com/office/drawing/2010/main" val="0"/>
              </a:ext>
            </a:extLst>
          </a:blip>
          <a:srcRect l="3429" t="19997" r="3429" b="19773"/>
          <a:stretch/>
        </p:blipFill>
        <p:spPr>
          <a:xfrm>
            <a:off x="2451100" y="966630"/>
            <a:ext cx="5384699" cy="6190117"/>
          </a:xfrm>
          <a:prstGeom prst="rect">
            <a:avLst/>
          </a:prstGeom>
        </p:spPr>
      </p:pic>
    </p:spTree>
    <p:extLst>
      <p:ext uri="{BB962C8B-B14F-4D97-AF65-F5344CB8AC3E}">
        <p14:creationId xmlns:p14="http://schemas.microsoft.com/office/powerpoint/2010/main" val="3020060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E9A3B8F-6D63-8B49-B776-E317BED02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652" y="2115651"/>
            <a:ext cx="9753769" cy="2867314"/>
          </a:xfrm>
          <a:prstGeom prst="rect">
            <a:avLst/>
          </a:prstGeom>
        </p:spPr>
      </p:pic>
      <p:sp>
        <p:nvSpPr>
          <p:cNvPr id="4" name="Google Shape;899;p32">
            <a:extLst>
              <a:ext uri="{FF2B5EF4-FFF2-40B4-BE49-F238E27FC236}">
                <a16:creationId xmlns:a16="http://schemas.microsoft.com/office/drawing/2014/main" id="{EF823FC0-6F37-4D98-9275-4D95858850DC}"/>
              </a:ext>
            </a:extLst>
          </p:cNvPr>
          <p:cNvSpPr/>
          <p:nvPr/>
        </p:nvSpPr>
        <p:spPr>
          <a:xfrm>
            <a:off x="1704383" y="581394"/>
            <a:ext cx="7619999" cy="1404193"/>
          </a:xfrm>
          <a:custGeom>
            <a:avLst/>
            <a:gdLst/>
            <a:ahLst/>
            <a:cxnLst/>
            <a:rect l="l" t="t" r="r" b="b"/>
            <a:pathLst>
              <a:path w="80333" h="27766" extrusionOk="0">
                <a:moveTo>
                  <a:pt x="1" y="0"/>
                </a:moveTo>
                <a:lnTo>
                  <a:pt x="1" y="27766"/>
                </a:lnTo>
                <a:lnTo>
                  <a:pt x="80332" y="27766"/>
                </a:lnTo>
                <a:lnTo>
                  <a:pt x="80332" y="0"/>
                </a:lnTo>
                <a:close/>
              </a:path>
            </a:pathLst>
          </a:custGeom>
          <a:solidFill>
            <a:schemeClr val="bg2">
              <a:lumMod val="40000"/>
              <a:lumOff val="60000"/>
            </a:schemeClr>
          </a:solidFill>
          <a:ln w="38100">
            <a:solidFill>
              <a:schemeClr val="tx2">
                <a:lumMod val="60000"/>
                <a:lumOff val="40000"/>
              </a:schemeClr>
            </a:solidFill>
          </a:ln>
        </p:spPr>
        <p:txBody>
          <a:bodyPr spcFirstLastPara="1" wrap="square" lIns="363629" tIns="72714" rIns="363629" bIns="72714" anchor="ctr" anchorCtr="0">
            <a:noAutofit/>
          </a:bodyPr>
          <a:lstStyle/>
          <a:p>
            <a:pPr algn="ctr"/>
            <a:r>
              <a:rPr lang="tr-TR" sz="3200" b="1" dirty="0">
                <a:solidFill>
                  <a:srgbClr val="C00000"/>
                </a:solidFill>
                <a:latin typeface="+mj-lt"/>
                <a:cs typeface="Arial" panose="020B0604020202020204" pitchFamily="34" charset="0"/>
              </a:rPr>
              <a:t>ÜNİVERSİTEMİZDE KULLANILAN SİSTEMLER</a:t>
            </a:r>
          </a:p>
        </p:txBody>
      </p:sp>
      <p:sp>
        <p:nvSpPr>
          <p:cNvPr id="6" name="Oval 5">
            <a:extLst>
              <a:ext uri="{FF2B5EF4-FFF2-40B4-BE49-F238E27FC236}">
                <a16:creationId xmlns:a16="http://schemas.microsoft.com/office/drawing/2014/main" id="{22DA633B-8B33-44F7-A0A7-042F77010ECE}"/>
              </a:ext>
            </a:extLst>
          </p:cNvPr>
          <p:cNvSpPr/>
          <p:nvPr/>
        </p:nvSpPr>
        <p:spPr>
          <a:xfrm rot="5400000">
            <a:off x="660302" y="2765293"/>
            <a:ext cx="1269280" cy="12705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7" name="Oval 6">
            <a:extLst>
              <a:ext uri="{FF2B5EF4-FFF2-40B4-BE49-F238E27FC236}">
                <a16:creationId xmlns:a16="http://schemas.microsoft.com/office/drawing/2014/main" id="{7241EE09-9FEE-410B-8659-5FE2A86B2DC7}"/>
              </a:ext>
            </a:extLst>
          </p:cNvPr>
          <p:cNvSpPr/>
          <p:nvPr/>
        </p:nvSpPr>
        <p:spPr>
          <a:xfrm rot="5400000">
            <a:off x="2070740" y="2765293"/>
            <a:ext cx="1269280" cy="12705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8" name="Oval 7">
            <a:extLst>
              <a:ext uri="{FF2B5EF4-FFF2-40B4-BE49-F238E27FC236}">
                <a16:creationId xmlns:a16="http://schemas.microsoft.com/office/drawing/2014/main" id="{A9AB2165-D57C-4A05-A765-8F18E665691A}"/>
              </a:ext>
            </a:extLst>
          </p:cNvPr>
          <p:cNvSpPr/>
          <p:nvPr/>
        </p:nvSpPr>
        <p:spPr>
          <a:xfrm rot="5400000">
            <a:off x="6261740" y="2750889"/>
            <a:ext cx="1269280" cy="12705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9" name="Oval 8">
            <a:extLst>
              <a:ext uri="{FF2B5EF4-FFF2-40B4-BE49-F238E27FC236}">
                <a16:creationId xmlns:a16="http://schemas.microsoft.com/office/drawing/2014/main" id="{A092916A-7A73-4D6B-AA42-9EBA7D2C29D6}"/>
              </a:ext>
            </a:extLst>
          </p:cNvPr>
          <p:cNvSpPr/>
          <p:nvPr/>
        </p:nvSpPr>
        <p:spPr>
          <a:xfrm rot="5400000">
            <a:off x="7723320" y="2713986"/>
            <a:ext cx="1269280" cy="127055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10" name="Metin kutusu 9">
            <a:extLst>
              <a:ext uri="{FF2B5EF4-FFF2-40B4-BE49-F238E27FC236}">
                <a16:creationId xmlns:a16="http://schemas.microsoft.com/office/drawing/2014/main" id="{BB954E7C-B979-43E8-85A6-1E1E513365C5}"/>
              </a:ext>
            </a:extLst>
          </p:cNvPr>
          <p:cNvSpPr txBox="1"/>
          <p:nvPr/>
        </p:nvSpPr>
        <p:spPr>
          <a:xfrm>
            <a:off x="406400" y="4968793"/>
            <a:ext cx="10287000" cy="1938992"/>
          </a:xfrm>
          <a:prstGeom prst="rect">
            <a:avLst/>
          </a:prstGeom>
          <a:noFill/>
        </p:spPr>
        <p:txBody>
          <a:bodyPr wrap="square" rtlCol="0">
            <a:spAutoFit/>
          </a:bodyPr>
          <a:lstStyle/>
          <a:p>
            <a:pPr marL="457200" indent="-457200">
              <a:buFont typeface="+mj-lt"/>
              <a:buAutoNum type="arabicPeriod"/>
            </a:pPr>
            <a:r>
              <a:rPr lang="tr-TR" sz="2400" b="1" dirty="0" err="1">
                <a:solidFill>
                  <a:srgbClr val="C00000"/>
                </a:solidFill>
              </a:rPr>
              <a:t>Proliz</a:t>
            </a:r>
            <a:r>
              <a:rPr lang="tr-TR" sz="2400" b="1" dirty="0">
                <a:solidFill>
                  <a:srgbClr val="C00000"/>
                </a:solidFill>
              </a:rPr>
              <a:t>	: </a:t>
            </a:r>
            <a:r>
              <a:rPr lang="tr-TR" sz="2000" b="1" dirty="0"/>
              <a:t>Öğrenci Bilgi Sistemi (OBS)- </a:t>
            </a:r>
            <a:r>
              <a:rPr lang="tr-TR" sz="2000" dirty="0"/>
              <a:t>Öğrenci işleri </a:t>
            </a:r>
            <a:endParaRPr lang="tr-TR" sz="2000" b="1" dirty="0"/>
          </a:p>
          <a:p>
            <a:pPr marL="457200" indent="-457200">
              <a:buFont typeface="+mj-lt"/>
              <a:buAutoNum type="arabicPeriod"/>
            </a:pPr>
            <a:r>
              <a:rPr lang="tr-TR" sz="2400" b="1" dirty="0">
                <a:solidFill>
                  <a:srgbClr val="C00000"/>
                </a:solidFill>
              </a:rPr>
              <a:t>ALMS	: </a:t>
            </a:r>
            <a:r>
              <a:rPr lang="tr-TR" sz="2000" dirty="0"/>
              <a:t>Türk Dili, Atatürk İlke ve </a:t>
            </a:r>
            <a:r>
              <a:rPr lang="tr-TR" sz="2000" dirty="0" err="1"/>
              <a:t>İnkilap</a:t>
            </a:r>
            <a:r>
              <a:rPr lang="tr-TR" sz="2000" dirty="0"/>
              <a:t> Tarihi, Bilgi Teknolojileri </a:t>
            </a:r>
            <a:r>
              <a:rPr lang="tr-TR" sz="2000" b="1" dirty="0"/>
              <a:t>ve Lisansüstü Dersler</a:t>
            </a:r>
            <a:endParaRPr lang="tr-TR" sz="2000" b="1" dirty="0">
              <a:solidFill>
                <a:srgbClr val="C00000"/>
              </a:solidFill>
            </a:endParaRPr>
          </a:p>
          <a:p>
            <a:pPr marL="457200" indent="-457200">
              <a:buFont typeface="+mj-lt"/>
              <a:buAutoNum type="arabicPeriod"/>
            </a:pPr>
            <a:r>
              <a:rPr lang="tr-TR" sz="2400" b="1" dirty="0">
                <a:solidFill>
                  <a:srgbClr val="C00000"/>
                </a:solidFill>
              </a:rPr>
              <a:t>KEYPS	: </a:t>
            </a:r>
            <a:r>
              <a:rPr lang="tr-TR" sz="2000" dirty="0"/>
              <a:t>Tüm zorunlu ve seçmeli dersler senkron olarak  ve sınavlar</a:t>
            </a:r>
            <a:endParaRPr lang="tr-TR" sz="2000" b="1" dirty="0">
              <a:solidFill>
                <a:srgbClr val="C00000"/>
              </a:solidFill>
            </a:endParaRPr>
          </a:p>
          <a:p>
            <a:pPr marL="457200" indent="-457200">
              <a:buFont typeface="+mj-lt"/>
              <a:buAutoNum type="arabicPeriod"/>
            </a:pPr>
            <a:r>
              <a:rPr lang="tr-TR" sz="2400" b="1" dirty="0" err="1">
                <a:solidFill>
                  <a:srgbClr val="C00000"/>
                </a:solidFill>
              </a:rPr>
              <a:t>Pearson</a:t>
            </a:r>
            <a:r>
              <a:rPr lang="tr-TR" sz="2400" b="1" dirty="0">
                <a:solidFill>
                  <a:srgbClr val="C00000"/>
                </a:solidFill>
              </a:rPr>
              <a:t> 	: </a:t>
            </a:r>
            <a:r>
              <a:rPr lang="tr-TR" sz="2000" dirty="0"/>
              <a:t>İngilizce sınavları</a:t>
            </a:r>
          </a:p>
          <a:p>
            <a:pPr marL="457200" indent="-457200">
              <a:buFont typeface="+mj-lt"/>
              <a:buAutoNum type="arabicPeriod"/>
            </a:pPr>
            <a:r>
              <a:rPr lang="tr-TR" sz="2400" b="1" dirty="0">
                <a:solidFill>
                  <a:srgbClr val="C00000"/>
                </a:solidFill>
              </a:rPr>
              <a:t>MS </a:t>
            </a:r>
            <a:r>
              <a:rPr lang="tr-TR" sz="2400" b="1" dirty="0" err="1">
                <a:solidFill>
                  <a:srgbClr val="C00000"/>
                </a:solidFill>
              </a:rPr>
              <a:t>Teams</a:t>
            </a:r>
            <a:r>
              <a:rPr lang="tr-TR" sz="2400" b="1" dirty="0">
                <a:solidFill>
                  <a:srgbClr val="C00000"/>
                </a:solidFill>
              </a:rPr>
              <a:t>	: </a:t>
            </a:r>
            <a:r>
              <a:rPr lang="tr-TR" sz="2000" dirty="0"/>
              <a:t>Gerektiğinde grup </a:t>
            </a:r>
            <a:r>
              <a:rPr lang="tr-TR" sz="2000" dirty="0" err="1"/>
              <a:t>çalışmşaları</a:t>
            </a:r>
            <a:r>
              <a:rPr lang="tr-TR" sz="2000" dirty="0"/>
              <a:t>, dersler, toplantılar vb.</a:t>
            </a:r>
          </a:p>
        </p:txBody>
      </p:sp>
      <p:pic>
        <p:nvPicPr>
          <p:cNvPr id="11" name="Resim 10">
            <a:extLst>
              <a:ext uri="{FF2B5EF4-FFF2-40B4-BE49-F238E27FC236}">
                <a16:creationId xmlns:a16="http://schemas.microsoft.com/office/drawing/2014/main" id="{C27FEB75-4B39-4712-9A03-A999081EED88}"/>
              </a:ext>
            </a:extLst>
          </p:cNvPr>
          <p:cNvPicPr>
            <a:picLocks noChangeAspect="1"/>
          </p:cNvPicPr>
          <p:nvPr/>
        </p:nvPicPr>
        <p:blipFill rotWithShape="1">
          <a:blip r:embed="rId3"/>
          <a:srcRect l="69444" t="5489" r="20428" b="76642"/>
          <a:stretch/>
        </p:blipFill>
        <p:spPr>
          <a:xfrm>
            <a:off x="9057845" y="2714625"/>
            <a:ext cx="1356957" cy="1496234"/>
          </a:xfrm>
          <a:prstGeom prst="rect">
            <a:avLst/>
          </a:prstGeom>
          <a:ln w="38100">
            <a:solidFill>
              <a:schemeClr val="accent3">
                <a:lumMod val="60000"/>
                <a:lumOff val="40000"/>
              </a:schemeClr>
            </a:solidFill>
          </a:ln>
        </p:spPr>
      </p:pic>
    </p:spTree>
    <p:extLst>
      <p:ext uri="{BB962C8B-B14F-4D97-AF65-F5344CB8AC3E}">
        <p14:creationId xmlns:p14="http://schemas.microsoft.com/office/powerpoint/2010/main" val="1911060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ADE48FDD-32DB-2945-8EE3-A558788F1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740" y="1932483"/>
            <a:ext cx="9948162" cy="2136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Resim 14">
            <a:extLst>
              <a:ext uri="{FF2B5EF4-FFF2-40B4-BE49-F238E27FC236}">
                <a16:creationId xmlns:a16="http://schemas.microsoft.com/office/drawing/2014/main" id="{24763103-3EAD-2D4B-BDDC-07E78007F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18" y="4535414"/>
            <a:ext cx="2167218" cy="1311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7" name="Aşağı Ok 16">
            <a:extLst>
              <a:ext uri="{FF2B5EF4-FFF2-40B4-BE49-F238E27FC236}">
                <a16:creationId xmlns:a16="http://schemas.microsoft.com/office/drawing/2014/main" id="{4F78E78A-100A-B147-91B5-1FA21D3AA591}"/>
              </a:ext>
            </a:extLst>
          </p:cNvPr>
          <p:cNvSpPr/>
          <p:nvPr/>
        </p:nvSpPr>
        <p:spPr>
          <a:xfrm>
            <a:off x="781214" y="3056757"/>
            <a:ext cx="406511" cy="151976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31"/>
          </a:p>
        </p:txBody>
      </p:sp>
      <p:pic>
        <p:nvPicPr>
          <p:cNvPr id="5" name="Resim 4">
            <a:extLst>
              <a:ext uri="{FF2B5EF4-FFF2-40B4-BE49-F238E27FC236}">
                <a16:creationId xmlns:a16="http://schemas.microsoft.com/office/drawing/2014/main" id="{DC216612-98B3-B54E-AFA4-014F9E0E0FDE}"/>
              </a:ext>
            </a:extLst>
          </p:cNvPr>
          <p:cNvPicPr>
            <a:picLocks noChangeAspect="1"/>
          </p:cNvPicPr>
          <p:nvPr/>
        </p:nvPicPr>
        <p:blipFill>
          <a:blip r:embed="rId4"/>
          <a:stretch>
            <a:fillRect/>
          </a:stretch>
        </p:blipFill>
        <p:spPr>
          <a:xfrm>
            <a:off x="3033169" y="4341386"/>
            <a:ext cx="7412608" cy="1406590"/>
          </a:xfrm>
          <a:prstGeom prst="rect">
            <a:avLst/>
          </a:prstGeom>
          <a:ln w="38100">
            <a:solidFill>
              <a:srgbClr val="000000"/>
            </a:solidFill>
          </a:ln>
        </p:spPr>
      </p:pic>
      <p:sp>
        <p:nvSpPr>
          <p:cNvPr id="18" name="Aşağı Ok 17">
            <a:extLst>
              <a:ext uri="{FF2B5EF4-FFF2-40B4-BE49-F238E27FC236}">
                <a16:creationId xmlns:a16="http://schemas.microsoft.com/office/drawing/2014/main" id="{C09E1123-258B-A84B-82AE-637B3FA826E5}"/>
              </a:ext>
            </a:extLst>
          </p:cNvPr>
          <p:cNvSpPr/>
          <p:nvPr/>
        </p:nvSpPr>
        <p:spPr>
          <a:xfrm rot="16200000">
            <a:off x="2609731" y="4616567"/>
            <a:ext cx="454160" cy="88626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31"/>
          </a:p>
        </p:txBody>
      </p:sp>
      <p:sp>
        <p:nvSpPr>
          <p:cNvPr id="16" name="Google Shape;899;p32">
            <a:extLst>
              <a:ext uri="{FF2B5EF4-FFF2-40B4-BE49-F238E27FC236}">
                <a16:creationId xmlns:a16="http://schemas.microsoft.com/office/drawing/2014/main" id="{E7B3C239-42A6-D144-884B-EB16F0E94CEB}"/>
              </a:ext>
            </a:extLst>
          </p:cNvPr>
          <p:cNvSpPr/>
          <p:nvPr/>
        </p:nvSpPr>
        <p:spPr>
          <a:xfrm>
            <a:off x="3249569" y="733425"/>
            <a:ext cx="4764131" cy="1038955"/>
          </a:xfrm>
          <a:custGeom>
            <a:avLst/>
            <a:gdLst/>
            <a:ahLst/>
            <a:cxnLst/>
            <a:rect l="l" t="t" r="r" b="b"/>
            <a:pathLst>
              <a:path w="80333" h="27766" extrusionOk="0">
                <a:moveTo>
                  <a:pt x="1" y="0"/>
                </a:moveTo>
                <a:lnTo>
                  <a:pt x="1" y="27766"/>
                </a:lnTo>
                <a:lnTo>
                  <a:pt x="80332" y="27766"/>
                </a:lnTo>
                <a:lnTo>
                  <a:pt x="80332" y="0"/>
                </a:lnTo>
                <a:close/>
              </a:path>
            </a:pathLst>
          </a:custGeom>
          <a:solidFill>
            <a:schemeClr val="bg2">
              <a:lumMod val="40000"/>
              <a:lumOff val="60000"/>
            </a:schemeClr>
          </a:solidFill>
          <a:ln w="38100">
            <a:solidFill>
              <a:schemeClr val="tx2">
                <a:lumMod val="75000"/>
              </a:schemeClr>
            </a:solidFill>
          </a:ln>
        </p:spPr>
        <p:txBody>
          <a:bodyPr spcFirstLastPara="1" wrap="square" lIns="363629" tIns="72714" rIns="363629" bIns="72714" anchor="ctr" anchorCtr="0">
            <a:noAutofit/>
          </a:bodyPr>
          <a:lstStyle/>
          <a:p>
            <a:pPr algn="ctr"/>
            <a:r>
              <a:rPr lang="tr-TR" sz="1754" b="1" dirty="0">
                <a:solidFill>
                  <a:srgbClr val="C00000"/>
                </a:solidFill>
                <a:latin typeface="Arial" panose="020B0604020202020204" pitchFamily="34" charset="0"/>
                <a:cs typeface="Arial" panose="020B0604020202020204" pitchFamily="34" charset="0"/>
              </a:rPr>
              <a:t>ÜNİVERSİTEMİZDE KULLANILAN SİSTEMLERE GİRİŞ</a:t>
            </a:r>
          </a:p>
        </p:txBody>
      </p:sp>
      <p:sp>
        <p:nvSpPr>
          <p:cNvPr id="3" name="Oval 2">
            <a:extLst>
              <a:ext uri="{FF2B5EF4-FFF2-40B4-BE49-F238E27FC236}">
                <a16:creationId xmlns:a16="http://schemas.microsoft.com/office/drawing/2014/main" id="{CE7CE75B-3522-F14D-8D43-29049AA50B6F}"/>
              </a:ext>
            </a:extLst>
          </p:cNvPr>
          <p:cNvSpPr/>
          <p:nvPr/>
        </p:nvSpPr>
        <p:spPr>
          <a:xfrm>
            <a:off x="562414" y="2349722"/>
            <a:ext cx="844113" cy="802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dirty="0"/>
          </a:p>
        </p:txBody>
      </p:sp>
      <p:sp>
        <p:nvSpPr>
          <p:cNvPr id="4" name="Metin kutusu 3">
            <a:extLst>
              <a:ext uri="{FF2B5EF4-FFF2-40B4-BE49-F238E27FC236}">
                <a16:creationId xmlns:a16="http://schemas.microsoft.com/office/drawing/2014/main" id="{BB2BC8EE-14E3-484A-9C3C-ADE79DEC39E7}"/>
              </a:ext>
            </a:extLst>
          </p:cNvPr>
          <p:cNvSpPr txBox="1"/>
          <p:nvPr/>
        </p:nvSpPr>
        <p:spPr>
          <a:xfrm>
            <a:off x="1621567" y="2448432"/>
            <a:ext cx="434734" cy="686213"/>
          </a:xfrm>
          <a:prstGeom prst="rect">
            <a:avLst/>
          </a:prstGeom>
          <a:noFill/>
        </p:spPr>
        <p:txBody>
          <a:bodyPr wrap="none" rtlCol="0">
            <a:spAutoFit/>
          </a:bodyPr>
          <a:lstStyle/>
          <a:p>
            <a:r>
              <a:rPr lang="en-US" sz="3859" b="1" dirty="0">
                <a:solidFill>
                  <a:srgbClr val="C00000"/>
                </a:solidFill>
              </a:rPr>
              <a:t>1</a:t>
            </a:r>
          </a:p>
        </p:txBody>
      </p:sp>
    </p:spTree>
    <p:extLst>
      <p:ext uri="{BB962C8B-B14F-4D97-AF65-F5344CB8AC3E}">
        <p14:creationId xmlns:p14="http://schemas.microsoft.com/office/powerpoint/2010/main" val="727907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64A599CC-33A6-43CC-8E86-7F3EC81458D3}"/>
              </a:ext>
            </a:extLst>
          </p:cNvPr>
          <p:cNvPicPr>
            <a:picLocks noChangeAspect="1"/>
          </p:cNvPicPr>
          <p:nvPr/>
        </p:nvPicPr>
        <p:blipFill rotWithShape="1">
          <a:blip r:embed="rId2"/>
          <a:srcRect t="4569" r="1522" b="6746"/>
          <a:stretch/>
        </p:blipFill>
        <p:spPr>
          <a:xfrm>
            <a:off x="331263" y="1270710"/>
            <a:ext cx="10030874" cy="4814234"/>
          </a:xfrm>
          <a:prstGeom prst="rect">
            <a:avLst/>
          </a:prstGeom>
        </p:spPr>
      </p:pic>
      <p:sp>
        <p:nvSpPr>
          <p:cNvPr id="4" name="Yukarı Ok 3">
            <a:extLst>
              <a:ext uri="{FF2B5EF4-FFF2-40B4-BE49-F238E27FC236}">
                <a16:creationId xmlns:a16="http://schemas.microsoft.com/office/drawing/2014/main" id="{973B5E29-FB01-1649-A58A-513C93C1085A}"/>
              </a:ext>
            </a:extLst>
          </p:cNvPr>
          <p:cNvSpPr/>
          <p:nvPr/>
        </p:nvSpPr>
        <p:spPr>
          <a:xfrm>
            <a:off x="4207441" y="2814190"/>
            <a:ext cx="425063" cy="319646"/>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6" name="Oval 5">
            <a:extLst>
              <a:ext uri="{FF2B5EF4-FFF2-40B4-BE49-F238E27FC236}">
                <a16:creationId xmlns:a16="http://schemas.microsoft.com/office/drawing/2014/main" id="{948515E7-8F4F-7943-B374-69590A3A47D1}"/>
              </a:ext>
            </a:extLst>
          </p:cNvPr>
          <p:cNvSpPr/>
          <p:nvPr/>
        </p:nvSpPr>
        <p:spPr>
          <a:xfrm>
            <a:off x="3997916" y="1981205"/>
            <a:ext cx="844113" cy="802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7" name="Metin kutusu 6">
            <a:extLst>
              <a:ext uri="{FF2B5EF4-FFF2-40B4-BE49-F238E27FC236}">
                <a16:creationId xmlns:a16="http://schemas.microsoft.com/office/drawing/2014/main" id="{785F4A63-488B-764C-98D4-14CC9E2257F3}"/>
              </a:ext>
            </a:extLst>
          </p:cNvPr>
          <p:cNvSpPr txBox="1"/>
          <p:nvPr/>
        </p:nvSpPr>
        <p:spPr>
          <a:xfrm>
            <a:off x="1527264" y="1981206"/>
            <a:ext cx="434734" cy="686213"/>
          </a:xfrm>
          <a:prstGeom prst="rect">
            <a:avLst/>
          </a:prstGeom>
          <a:noFill/>
        </p:spPr>
        <p:txBody>
          <a:bodyPr wrap="none" rtlCol="0">
            <a:spAutoFit/>
          </a:bodyPr>
          <a:lstStyle/>
          <a:p>
            <a:r>
              <a:rPr lang="en-US" sz="3859" b="1" dirty="0">
                <a:solidFill>
                  <a:srgbClr val="C00000"/>
                </a:solidFill>
              </a:rPr>
              <a:t>2</a:t>
            </a:r>
          </a:p>
        </p:txBody>
      </p:sp>
    </p:spTree>
    <p:extLst>
      <p:ext uri="{BB962C8B-B14F-4D97-AF65-F5344CB8AC3E}">
        <p14:creationId xmlns:p14="http://schemas.microsoft.com/office/powerpoint/2010/main" val="28124037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E5403CC9-9F42-4960-B2CF-2332528087B8}"/>
              </a:ext>
            </a:extLst>
          </p:cNvPr>
          <p:cNvSpPr>
            <a:spLocks noGrp="1"/>
          </p:cNvSpPr>
          <p:nvPr>
            <p:ph sz="quarter" idx="13"/>
          </p:nvPr>
        </p:nvSpPr>
        <p:spPr>
          <a:xfrm>
            <a:off x="801456" y="2610377"/>
            <a:ext cx="9089939" cy="338554"/>
          </a:xfrm>
        </p:spPr>
        <p:txBody>
          <a:bodyPr/>
          <a:lstStyle/>
          <a:p>
            <a:endParaRPr lang="tr-TR"/>
          </a:p>
        </p:txBody>
      </p:sp>
      <p:pic>
        <p:nvPicPr>
          <p:cNvPr id="4" name="Resim 3">
            <a:extLst>
              <a:ext uri="{FF2B5EF4-FFF2-40B4-BE49-F238E27FC236}">
                <a16:creationId xmlns:a16="http://schemas.microsoft.com/office/drawing/2014/main" id="{3E837A22-A955-420F-998C-9EA130291DE8}"/>
              </a:ext>
            </a:extLst>
          </p:cNvPr>
          <p:cNvPicPr>
            <a:picLocks noChangeAspect="1"/>
          </p:cNvPicPr>
          <p:nvPr/>
        </p:nvPicPr>
        <p:blipFill rotWithShape="1">
          <a:blip r:embed="rId2"/>
          <a:srcRect t="4773" r="4577" b="17687"/>
          <a:stretch/>
        </p:blipFill>
        <p:spPr>
          <a:xfrm>
            <a:off x="419513" y="1672352"/>
            <a:ext cx="9920183" cy="4296087"/>
          </a:xfrm>
          <a:prstGeom prst="rect">
            <a:avLst/>
          </a:prstGeom>
        </p:spPr>
      </p:pic>
      <p:sp>
        <p:nvSpPr>
          <p:cNvPr id="5" name="Yukarı Ok 4">
            <a:extLst>
              <a:ext uri="{FF2B5EF4-FFF2-40B4-BE49-F238E27FC236}">
                <a16:creationId xmlns:a16="http://schemas.microsoft.com/office/drawing/2014/main" id="{12D07139-9D6D-B34D-ADDD-2D22A9BF32D2}"/>
              </a:ext>
            </a:extLst>
          </p:cNvPr>
          <p:cNvSpPr/>
          <p:nvPr/>
        </p:nvSpPr>
        <p:spPr>
          <a:xfrm rot="10800000">
            <a:off x="3121639" y="3152335"/>
            <a:ext cx="425063" cy="389821"/>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6" name="Sağ Küme Ayracı 5">
            <a:extLst>
              <a:ext uri="{FF2B5EF4-FFF2-40B4-BE49-F238E27FC236}">
                <a16:creationId xmlns:a16="http://schemas.microsoft.com/office/drawing/2014/main" id="{B8B17BB6-F9BA-5041-9ADB-5985666A40EC}"/>
              </a:ext>
            </a:extLst>
          </p:cNvPr>
          <p:cNvSpPr/>
          <p:nvPr/>
        </p:nvSpPr>
        <p:spPr>
          <a:xfrm>
            <a:off x="4645060" y="3867797"/>
            <a:ext cx="315033" cy="792752"/>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79"/>
          </a:p>
        </p:txBody>
      </p:sp>
      <p:sp>
        <p:nvSpPr>
          <p:cNvPr id="7" name="Oval 6">
            <a:extLst>
              <a:ext uri="{FF2B5EF4-FFF2-40B4-BE49-F238E27FC236}">
                <a16:creationId xmlns:a16="http://schemas.microsoft.com/office/drawing/2014/main" id="{82ECA3CA-3C9F-4A4A-9999-5F0AB0B71B06}"/>
              </a:ext>
            </a:extLst>
          </p:cNvPr>
          <p:cNvSpPr/>
          <p:nvPr/>
        </p:nvSpPr>
        <p:spPr>
          <a:xfrm>
            <a:off x="4148971" y="2399685"/>
            <a:ext cx="922169" cy="802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9" name="Metin kutusu 8">
            <a:extLst>
              <a:ext uri="{FF2B5EF4-FFF2-40B4-BE49-F238E27FC236}">
                <a16:creationId xmlns:a16="http://schemas.microsoft.com/office/drawing/2014/main" id="{637A2AE4-B4C9-F844-BA7E-927960F1DF0C}"/>
              </a:ext>
            </a:extLst>
          </p:cNvPr>
          <p:cNvSpPr txBox="1"/>
          <p:nvPr/>
        </p:nvSpPr>
        <p:spPr>
          <a:xfrm>
            <a:off x="1638314" y="1734430"/>
            <a:ext cx="434734" cy="686213"/>
          </a:xfrm>
          <a:prstGeom prst="rect">
            <a:avLst/>
          </a:prstGeom>
          <a:noFill/>
        </p:spPr>
        <p:txBody>
          <a:bodyPr wrap="none" rtlCol="0">
            <a:spAutoFit/>
          </a:bodyPr>
          <a:lstStyle/>
          <a:p>
            <a:r>
              <a:rPr lang="en-US" sz="3859" b="1" dirty="0">
                <a:solidFill>
                  <a:srgbClr val="C00000"/>
                </a:solidFill>
              </a:rPr>
              <a:t>2</a:t>
            </a:r>
          </a:p>
        </p:txBody>
      </p:sp>
    </p:spTree>
    <p:extLst>
      <p:ext uri="{BB962C8B-B14F-4D97-AF65-F5344CB8AC3E}">
        <p14:creationId xmlns:p14="http://schemas.microsoft.com/office/powerpoint/2010/main" val="2290836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1350B72-6E41-44E0-A972-86265B1F1455}"/>
              </a:ext>
            </a:extLst>
          </p:cNvPr>
          <p:cNvPicPr>
            <a:picLocks noChangeAspect="1"/>
          </p:cNvPicPr>
          <p:nvPr/>
        </p:nvPicPr>
        <p:blipFill rotWithShape="1">
          <a:blip r:embed="rId2"/>
          <a:srcRect t="4977" r="2985" b="34244"/>
          <a:stretch/>
        </p:blipFill>
        <p:spPr>
          <a:xfrm>
            <a:off x="179420" y="1541043"/>
            <a:ext cx="10200152" cy="3405615"/>
          </a:xfrm>
          <a:prstGeom prst="rect">
            <a:avLst/>
          </a:prstGeom>
        </p:spPr>
      </p:pic>
      <p:sp>
        <p:nvSpPr>
          <p:cNvPr id="5" name="İçerik Yer Tutucusu 4">
            <a:extLst>
              <a:ext uri="{FF2B5EF4-FFF2-40B4-BE49-F238E27FC236}">
                <a16:creationId xmlns:a16="http://schemas.microsoft.com/office/drawing/2014/main" id="{99901DD0-4042-7842-8AFF-7B3855A9A34E}"/>
              </a:ext>
            </a:extLst>
          </p:cNvPr>
          <p:cNvSpPr txBox="1">
            <a:spLocks noGrp="1"/>
          </p:cNvSpPr>
          <p:nvPr>
            <p:ph sz="quarter" idx="13"/>
          </p:nvPr>
        </p:nvSpPr>
        <p:spPr>
          <a:xfrm>
            <a:off x="1283203" y="1505139"/>
            <a:ext cx="399658" cy="593881"/>
          </a:xfrm>
          <a:prstGeom prst="rect">
            <a:avLst/>
          </a:prstGeom>
          <a:noFill/>
        </p:spPr>
        <p:txBody>
          <a:bodyPr wrap="square" rtlCol="0">
            <a:spAutoFit/>
          </a:bodyPr>
          <a:lstStyle/>
          <a:p>
            <a:r>
              <a:rPr lang="en-US" sz="3859" dirty="0">
                <a:solidFill>
                  <a:srgbClr val="C00000"/>
                </a:solidFill>
              </a:rPr>
              <a:t>3</a:t>
            </a:r>
          </a:p>
        </p:txBody>
      </p:sp>
      <p:sp>
        <p:nvSpPr>
          <p:cNvPr id="6" name="Oval 5">
            <a:extLst>
              <a:ext uri="{FF2B5EF4-FFF2-40B4-BE49-F238E27FC236}">
                <a16:creationId xmlns:a16="http://schemas.microsoft.com/office/drawing/2014/main" id="{5A889D7D-7B78-3245-968D-FBABAE84DE19}"/>
              </a:ext>
            </a:extLst>
          </p:cNvPr>
          <p:cNvSpPr/>
          <p:nvPr/>
        </p:nvSpPr>
        <p:spPr>
          <a:xfrm>
            <a:off x="3022943" y="2270131"/>
            <a:ext cx="1036437" cy="802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7" name="Yukarı Ok 6">
            <a:extLst>
              <a:ext uri="{FF2B5EF4-FFF2-40B4-BE49-F238E27FC236}">
                <a16:creationId xmlns:a16="http://schemas.microsoft.com/office/drawing/2014/main" id="{FAE6758A-1488-554A-84FA-E40FAAD24000}"/>
              </a:ext>
            </a:extLst>
          </p:cNvPr>
          <p:cNvSpPr/>
          <p:nvPr/>
        </p:nvSpPr>
        <p:spPr>
          <a:xfrm>
            <a:off x="3328630" y="3084026"/>
            <a:ext cx="425063" cy="319646"/>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cxnSp>
        <p:nvCxnSpPr>
          <p:cNvPr id="9" name="Düz Bağlayıcı 8">
            <a:extLst>
              <a:ext uri="{FF2B5EF4-FFF2-40B4-BE49-F238E27FC236}">
                <a16:creationId xmlns:a16="http://schemas.microsoft.com/office/drawing/2014/main" id="{8E7017F5-FE7C-5E4B-98EC-F76CC4B45C54}"/>
              </a:ext>
            </a:extLst>
          </p:cNvPr>
          <p:cNvCxnSpPr>
            <a:cxnSpLocks/>
          </p:cNvCxnSpPr>
          <p:nvPr/>
        </p:nvCxnSpPr>
        <p:spPr>
          <a:xfrm>
            <a:off x="6551765" y="3981926"/>
            <a:ext cx="2615769" cy="0"/>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Yukarı Ok 13">
            <a:extLst>
              <a:ext uri="{FF2B5EF4-FFF2-40B4-BE49-F238E27FC236}">
                <a16:creationId xmlns:a16="http://schemas.microsoft.com/office/drawing/2014/main" id="{53AFF9EA-450F-B844-998E-05590F4B3D93}"/>
              </a:ext>
            </a:extLst>
          </p:cNvPr>
          <p:cNvSpPr/>
          <p:nvPr/>
        </p:nvSpPr>
        <p:spPr>
          <a:xfrm rot="10800000">
            <a:off x="6904746" y="3123727"/>
            <a:ext cx="425063" cy="319646"/>
          </a:xfrm>
          <a:prstGeom prst="up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Tree>
    <p:extLst>
      <p:ext uri="{BB962C8B-B14F-4D97-AF65-F5344CB8AC3E}">
        <p14:creationId xmlns:p14="http://schemas.microsoft.com/office/powerpoint/2010/main" val="33989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F23704D-4900-4A2A-AAD4-EB950F166F27}"/>
              </a:ext>
            </a:extLst>
          </p:cNvPr>
          <p:cNvSpPr>
            <a:spLocks noGrp="1"/>
          </p:cNvSpPr>
          <p:nvPr>
            <p:ph type="title"/>
          </p:nvPr>
        </p:nvSpPr>
        <p:spPr>
          <a:xfrm>
            <a:off x="1612900" y="1304905"/>
            <a:ext cx="8252516" cy="677108"/>
          </a:xfrm>
        </p:spPr>
        <p:txBody>
          <a:bodyPr/>
          <a:lstStyle/>
          <a:p>
            <a:r>
              <a:rPr lang="tr-TR" b="1" dirty="0">
                <a:solidFill>
                  <a:srgbClr val="00B0F0"/>
                </a:solidFill>
                <a:effectLst>
                  <a:outerShdw blurRad="38100" dist="38100" dir="2700000" algn="tl">
                    <a:srgbClr val="000000">
                      <a:alpha val="43137"/>
                    </a:srgbClr>
                  </a:outerShdw>
                </a:effectLst>
              </a:rPr>
              <a:t>BİZ NE ZAMAN BAŞLADIK?</a:t>
            </a:r>
          </a:p>
        </p:txBody>
      </p:sp>
      <p:sp>
        <p:nvSpPr>
          <p:cNvPr id="3" name="İçerik Yer Tutucusu 2">
            <a:extLst>
              <a:ext uri="{FF2B5EF4-FFF2-40B4-BE49-F238E27FC236}">
                <a16:creationId xmlns:a16="http://schemas.microsoft.com/office/drawing/2014/main" id="{30F20E15-E48B-47D1-99DD-DA2D57657940}"/>
              </a:ext>
            </a:extLst>
          </p:cNvPr>
          <p:cNvSpPr>
            <a:spLocks noGrp="1"/>
          </p:cNvSpPr>
          <p:nvPr>
            <p:ph idx="1"/>
          </p:nvPr>
        </p:nvSpPr>
        <p:spPr>
          <a:xfrm>
            <a:off x="393700" y="2175417"/>
            <a:ext cx="10134600" cy="3405421"/>
          </a:xfrm>
        </p:spPr>
        <p:txBody>
          <a:bodyPr>
            <a:noAutofit/>
          </a:bodyPr>
          <a:lstStyle/>
          <a:p>
            <a:r>
              <a:rPr lang="tr-TR" sz="2400" b="0" dirty="0">
                <a:solidFill>
                  <a:schemeClr val="tx1"/>
                </a:solidFill>
                <a:effectLst/>
              </a:rPr>
              <a:t>KEYPS sisteminin kurulması ve eğitimde kullanımı	: 03.Ekim.2018</a:t>
            </a:r>
          </a:p>
          <a:p>
            <a:r>
              <a:rPr lang="tr-TR" sz="2400" b="0" dirty="0">
                <a:solidFill>
                  <a:schemeClr val="tx1"/>
                </a:solidFill>
                <a:effectLst/>
              </a:rPr>
              <a:t>COVID-19 nedeniyle YÖK kararıyla eğitime ara verilmesi	: 10.Mart.2020</a:t>
            </a:r>
          </a:p>
          <a:p>
            <a:r>
              <a:rPr lang="tr-TR" sz="2400" b="0" dirty="0">
                <a:solidFill>
                  <a:schemeClr val="tx1"/>
                </a:solidFill>
                <a:effectLst/>
              </a:rPr>
              <a:t>KEYPS sistemi ile uzaktan online eğitime başlanması	: 18.Mart.2020</a:t>
            </a:r>
          </a:p>
          <a:p>
            <a:endParaRPr lang="tr-TR" sz="2400" b="0" dirty="0">
              <a:solidFill>
                <a:schemeClr val="tx1"/>
              </a:solidFill>
              <a:effectLst/>
            </a:endParaRPr>
          </a:p>
          <a:p>
            <a:pPr marL="0" indent="0">
              <a:buNone/>
            </a:pPr>
            <a:endParaRPr lang="tr-TR" sz="2400" b="0" dirty="0">
              <a:solidFill>
                <a:schemeClr val="tx1"/>
              </a:solidFill>
              <a:effectLst/>
            </a:endParaRPr>
          </a:p>
          <a:p>
            <a:r>
              <a:rPr lang="tr-TR" sz="2400" b="0" dirty="0" err="1">
                <a:solidFill>
                  <a:schemeClr val="tx1"/>
                </a:solidFill>
                <a:effectLst/>
              </a:rPr>
              <a:t>Advancity</a:t>
            </a:r>
            <a:r>
              <a:rPr lang="tr-TR" sz="2400" b="0" dirty="0">
                <a:solidFill>
                  <a:schemeClr val="tx1"/>
                </a:solidFill>
                <a:effectLst/>
              </a:rPr>
              <a:t> ALMS sistemi kullanımı başlangıç		: 06.Nisan.2020</a:t>
            </a:r>
          </a:p>
          <a:p>
            <a:pPr>
              <a:lnSpc>
                <a:spcPct val="100000"/>
              </a:lnSpc>
            </a:pPr>
            <a:r>
              <a:rPr lang="tr-TR" sz="2400" b="0" dirty="0">
                <a:solidFill>
                  <a:schemeClr val="tx1"/>
                </a:solidFill>
                <a:effectLst/>
              </a:rPr>
              <a:t>Önce KEYPS ile başlandı, çünkü YÖK ilk açıklamasında 3 haftalık bir aradan söz etmişti.</a:t>
            </a:r>
          </a:p>
          <a:p>
            <a:pPr>
              <a:lnSpc>
                <a:spcPct val="100000"/>
              </a:lnSpc>
            </a:pPr>
            <a:r>
              <a:rPr lang="tr-TR" sz="2400" b="0" dirty="0">
                <a:solidFill>
                  <a:schemeClr val="tx1"/>
                </a:solidFill>
                <a:effectLst/>
              </a:rPr>
              <a:t>Aslında KEYPS kullanımı başladığında, </a:t>
            </a:r>
            <a:r>
              <a:rPr lang="tr-TR" sz="2400" b="0" dirty="0" err="1">
                <a:solidFill>
                  <a:schemeClr val="tx1"/>
                </a:solidFill>
                <a:effectLst/>
              </a:rPr>
              <a:t>Advancity</a:t>
            </a:r>
            <a:r>
              <a:rPr lang="tr-TR" sz="2400" b="0" dirty="0">
                <a:solidFill>
                  <a:schemeClr val="tx1"/>
                </a:solidFill>
                <a:effectLst/>
              </a:rPr>
              <a:t> Sistemi de hazırda bulunuyordu.</a:t>
            </a:r>
          </a:p>
        </p:txBody>
      </p:sp>
      <p:pic>
        <p:nvPicPr>
          <p:cNvPr id="5" name="Resim 4">
            <a:extLst>
              <a:ext uri="{FF2B5EF4-FFF2-40B4-BE49-F238E27FC236}">
                <a16:creationId xmlns:a16="http://schemas.microsoft.com/office/drawing/2014/main" id="{DEBA18D7-63D1-46AC-97E2-2FB63C80F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91" y="919803"/>
            <a:ext cx="2325258" cy="1162629"/>
          </a:xfrm>
          <a:prstGeom prst="rect">
            <a:avLst/>
          </a:prstGeom>
        </p:spPr>
      </p:pic>
      <p:sp>
        <p:nvSpPr>
          <p:cNvPr id="6" name="Yıldız: 5 Nokta 5">
            <a:extLst>
              <a:ext uri="{FF2B5EF4-FFF2-40B4-BE49-F238E27FC236}">
                <a16:creationId xmlns:a16="http://schemas.microsoft.com/office/drawing/2014/main" id="{817AE0FC-36D6-4214-BEE6-D4B7BC69AFED}"/>
              </a:ext>
            </a:extLst>
          </p:cNvPr>
          <p:cNvSpPr/>
          <p:nvPr/>
        </p:nvSpPr>
        <p:spPr>
          <a:xfrm rot="1040152">
            <a:off x="9790123" y="2663498"/>
            <a:ext cx="802005" cy="80200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9"/>
          </a:p>
        </p:txBody>
      </p:sp>
      <p:sp>
        <p:nvSpPr>
          <p:cNvPr id="4" name="Metin kutusu 3">
            <a:extLst>
              <a:ext uri="{FF2B5EF4-FFF2-40B4-BE49-F238E27FC236}">
                <a16:creationId xmlns:a16="http://schemas.microsoft.com/office/drawing/2014/main" id="{A2BA1D8F-A6CD-4142-AABA-7DB291E5B4DB}"/>
              </a:ext>
            </a:extLst>
          </p:cNvPr>
          <p:cNvSpPr txBox="1"/>
          <p:nvPr/>
        </p:nvSpPr>
        <p:spPr>
          <a:xfrm>
            <a:off x="3085226" y="465170"/>
            <a:ext cx="5307863" cy="646331"/>
          </a:xfrm>
          <a:prstGeom prst="rect">
            <a:avLst/>
          </a:prstGeom>
          <a:noFill/>
        </p:spPr>
        <p:txBody>
          <a:bodyPr wrap="none" rtlCol="0">
            <a:spAutoFit/>
          </a:bodyPr>
          <a:lstStyle/>
          <a:p>
            <a:r>
              <a:rPr lang="tr-TR" sz="3600" b="1" dirty="0">
                <a:solidFill>
                  <a:srgbClr val="C00000"/>
                </a:solidFill>
                <a:effectLst>
                  <a:outerShdw blurRad="38100" dist="38100" dir="2700000" algn="tl">
                    <a:srgbClr val="000000">
                      <a:alpha val="43137"/>
                    </a:srgbClr>
                  </a:outerShdw>
                </a:effectLst>
                <a:ea typeface="Palatino Linotype" charset="0"/>
                <a:cs typeface="Palatino Linotype" charset="0"/>
              </a:rPr>
              <a:t>LH</a:t>
            </a:r>
            <a:r>
              <a:rPr lang="en-US" sz="3600" b="1" dirty="0">
                <a:solidFill>
                  <a:srgbClr val="C00000"/>
                </a:solidFill>
                <a:effectLst>
                  <a:outerShdw blurRad="38100" dist="38100" dir="2700000" algn="tl">
                    <a:srgbClr val="000000">
                      <a:alpha val="43137"/>
                    </a:srgbClr>
                  </a:outerShdw>
                </a:effectLst>
                <a:ea typeface="Palatino Linotype" charset="0"/>
                <a:cs typeface="Palatino Linotype" charset="0"/>
              </a:rPr>
              <a:t>UZEM </a:t>
            </a:r>
            <a:r>
              <a:rPr lang="tr-TR" sz="3600" b="1" dirty="0">
                <a:solidFill>
                  <a:srgbClr val="C00000"/>
                </a:solidFill>
                <a:effectLst>
                  <a:outerShdw blurRad="38100" dist="38100" dir="2700000" algn="tl">
                    <a:srgbClr val="000000">
                      <a:alpha val="43137"/>
                    </a:srgbClr>
                  </a:outerShdw>
                </a:effectLst>
                <a:ea typeface="Palatino Linotype" charset="0"/>
                <a:cs typeface="Palatino Linotype" charset="0"/>
              </a:rPr>
              <a:t>Öncesi Çalışmalar</a:t>
            </a:r>
            <a:endParaRPr lang="tr-TR" sz="3600" b="1" dirty="0">
              <a:effectLst>
                <a:outerShdw blurRad="38100" dist="38100" dir="2700000" algn="tl">
                  <a:srgbClr val="000000">
                    <a:alpha val="43137"/>
                  </a:srgbClr>
                </a:outerShdw>
              </a:effectLst>
            </a:endParaRPr>
          </a:p>
        </p:txBody>
      </p:sp>
      <p:sp>
        <p:nvSpPr>
          <p:cNvPr id="8" name="Metin kutusu 7">
            <a:extLst>
              <a:ext uri="{FF2B5EF4-FFF2-40B4-BE49-F238E27FC236}">
                <a16:creationId xmlns:a16="http://schemas.microsoft.com/office/drawing/2014/main" id="{775BEA8C-F818-4202-A8DE-DBBFBCD1EEB3}"/>
              </a:ext>
            </a:extLst>
          </p:cNvPr>
          <p:cNvSpPr txBox="1"/>
          <p:nvPr/>
        </p:nvSpPr>
        <p:spPr>
          <a:xfrm>
            <a:off x="279400" y="4013739"/>
            <a:ext cx="10134599" cy="646331"/>
          </a:xfrm>
          <a:prstGeom prst="rect">
            <a:avLst/>
          </a:prstGeom>
          <a:solidFill>
            <a:schemeClr val="accent1">
              <a:lumMod val="20000"/>
              <a:lumOff val="80000"/>
            </a:schemeClr>
          </a:solidFill>
          <a:ln w="38100">
            <a:solidFill>
              <a:schemeClr val="accent2"/>
            </a:solidFill>
          </a:ln>
        </p:spPr>
        <p:txBody>
          <a:bodyPr wrap="square" rtlCol="0">
            <a:spAutoFit/>
          </a:bodyPr>
          <a:lstStyle/>
          <a:p>
            <a:pPr algn="ctr"/>
            <a:r>
              <a:rPr lang="tr-TR" dirty="0"/>
              <a:t>24.03.2020 tarih ve 2020/31 sayılı Senato kararıyla Lisans ve Lisans Üstü Derslerin KEYPS Uzaktan Eğitim Sistemleriyle verilmesi karara bağlandı.</a:t>
            </a:r>
          </a:p>
        </p:txBody>
      </p:sp>
    </p:spTree>
    <p:extLst>
      <p:ext uri="{BB962C8B-B14F-4D97-AF65-F5344CB8AC3E}">
        <p14:creationId xmlns:p14="http://schemas.microsoft.com/office/powerpoint/2010/main" val="2758398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9EF32590-D5E1-4D61-960E-2D0AD0B1024C}"/>
              </a:ext>
            </a:extLst>
          </p:cNvPr>
          <p:cNvSpPr>
            <a:spLocks noGrp="1"/>
          </p:cNvSpPr>
          <p:nvPr>
            <p:ph sz="quarter" idx="13"/>
          </p:nvPr>
        </p:nvSpPr>
        <p:spPr>
          <a:xfrm>
            <a:off x="801456" y="2610377"/>
            <a:ext cx="9089939" cy="338554"/>
          </a:xfrm>
        </p:spPr>
        <p:txBody>
          <a:bodyPr/>
          <a:lstStyle/>
          <a:p>
            <a:endParaRPr lang="tr-TR"/>
          </a:p>
        </p:txBody>
      </p:sp>
      <p:pic>
        <p:nvPicPr>
          <p:cNvPr id="4" name="Resim 3">
            <a:extLst>
              <a:ext uri="{FF2B5EF4-FFF2-40B4-BE49-F238E27FC236}">
                <a16:creationId xmlns:a16="http://schemas.microsoft.com/office/drawing/2014/main" id="{C4B3DE9F-B420-4213-884B-F8AE7176A1ED}"/>
              </a:ext>
            </a:extLst>
          </p:cNvPr>
          <p:cNvPicPr>
            <a:picLocks noChangeAspect="1"/>
          </p:cNvPicPr>
          <p:nvPr/>
        </p:nvPicPr>
        <p:blipFill rotWithShape="1">
          <a:blip r:embed="rId2"/>
          <a:srcRect t="4773" r="5870" b="17928"/>
          <a:stretch/>
        </p:blipFill>
        <p:spPr>
          <a:xfrm>
            <a:off x="313554" y="1448054"/>
            <a:ext cx="10065743" cy="4405216"/>
          </a:xfrm>
          <a:prstGeom prst="rect">
            <a:avLst/>
          </a:prstGeom>
        </p:spPr>
      </p:pic>
      <p:pic>
        <p:nvPicPr>
          <p:cNvPr id="6" name="Resim 5">
            <a:extLst>
              <a:ext uri="{FF2B5EF4-FFF2-40B4-BE49-F238E27FC236}">
                <a16:creationId xmlns:a16="http://schemas.microsoft.com/office/drawing/2014/main" id="{43D69F66-9E07-054E-90D7-AC52B6DF2BAF}"/>
              </a:ext>
            </a:extLst>
          </p:cNvPr>
          <p:cNvPicPr>
            <a:picLocks noChangeAspect="1"/>
          </p:cNvPicPr>
          <p:nvPr/>
        </p:nvPicPr>
        <p:blipFill rotWithShape="1">
          <a:blip r:embed="rId3"/>
          <a:srcRect l="40085" t="13744" r="11581" b="40102"/>
          <a:stretch/>
        </p:blipFill>
        <p:spPr>
          <a:xfrm>
            <a:off x="6187013" y="2811869"/>
            <a:ext cx="3948334" cy="2752341"/>
          </a:xfrm>
          <a:prstGeom prst="rect">
            <a:avLst/>
          </a:prstGeom>
          <a:ln w="38100">
            <a:solidFill>
              <a:schemeClr val="accent3">
                <a:lumMod val="60000"/>
                <a:lumOff val="40000"/>
              </a:schemeClr>
            </a:solidFill>
          </a:ln>
        </p:spPr>
      </p:pic>
      <p:sp>
        <p:nvSpPr>
          <p:cNvPr id="7" name="Yukarı Ok 6">
            <a:extLst>
              <a:ext uri="{FF2B5EF4-FFF2-40B4-BE49-F238E27FC236}">
                <a16:creationId xmlns:a16="http://schemas.microsoft.com/office/drawing/2014/main" id="{A35C4511-B8B7-4D47-BABF-2C12A84B1E16}"/>
              </a:ext>
            </a:extLst>
          </p:cNvPr>
          <p:cNvSpPr/>
          <p:nvPr/>
        </p:nvSpPr>
        <p:spPr>
          <a:xfrm rot="5400000">
            <a:off x="3980814" y="2391147"/>
            <a:ext cx="714565" cy="4308348"/>
          </a:xfrm>
          <a:prstGeom prst="upArrow">
            <a:avLst>
              <a:gd name="adj1" fmla="val 44195"/>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8" name="İçerik Yer Tutucusu 4">
            <a:extLst>
              <a:ext uri="{FF2B5EF4-FFF2-40B4-BE49-F238E27FC236}">
                <a16:creationId xmlns:a16="http://schemas.microsoft.com/office/drawing/2014/main" id="{E7129E7C-6465-C946-B05D-937AA1169B4A}"/>
              </a:ext>
            </a:extLst>
          </p:cNvPr>
          <p:cNvSpPr txBox="1">
            <a:spLocks/>
          </p:cNvSpPr>
          <p:nvPr/>
        </p:nvSpPr>
        <p:spPr>
          <a:xfrm>
            <a:off x="1233300" y="1455788"/>
            <a:ext cx="412037" cy="746165"/>
          </a:xfrm>
          <a:prstGeom prst="rect">
            <a:avLst/>
          </a:prstGeom>
          <a:noFill/>
        </p:spPr>
        <p:txBody>
          <a:bodyPr vert="horz" wrap="none" lIns="80201" tIns="40100" rIns="80201" bIns="40100"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None/>
            </a:pPr>
            <a:r>
              <a:rPr lang="en-US" sz="3859" b="1" dirty="0">
                <a:solidFill>
                  <a:srgbClr val="C00000"/>
                </a:solidFill>
              </a:rPr>
              <a:t>3</a:t>
            </a:r>
          </a:p>
        </p:txBody>
      </p:sp>
    </p:spTree>
    <p:extLst>
      <p:ext uri="{BB962C8B-B14F-4D97-AF65-F5344CB8AC3E}">
        <p14:creationId xmlns:p14="http://schemas.microsoft.com/office/powerpoint/2010/main" val="335091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85A7F00-FAE0-442F-BB7F-D5353938700A}"/>
              </a:ext>
            </a:extLst>
          </p:cNvPr>
          <p:cNvPicPr>
            <a:picLocks noChangeAspect="1"/>
          </p:cNvPicPr>
          <p:nvPr/>
        </p:nvPicPr>
        <p:blipFill rotWithShape="1">
          <a:blip r:embed="rId2"/>
          <a:srcRect t="5180" r="1522" b="6746"/>
          <a:stretch/>
        </p:blipFill>
        <p:spPr>
          <a:xfrm>
            <a:off x="698016" y="1513071"/>
            <a:ext cx="9518295" cy="4536709"/>
          </a:xfrm>
          <a:prstGeom prst="rect">
            <a:avLst/>
          </a:prstGeom>
        </p:spPr>
      </p:pic>
      <p:sp>
        <p:nvSpPr>
          <p:cNvPr id="5" name="İçerik Yer Tutucusu 4">
            <a:extLst>
              <a:ext uri="{FF2B5EF4-FFF2-40B4-BE49-F238E27FC236}">
                <a16:creationId xmlns:a16="http://schemas.microsoft.com/office/drawing/2014/main" id="{DFD2DBE2-7CD0-9E4C-BE07-3402512D236A}"/>
              </a:ext>
            </a:extLst>
          </p:cNvPr>
          <p:cNvSpPr txBox="1">
            <a:spLocks/>
          </p:cNvSpPr>
          <p:nvPr/>
        </p:nvSpPr>
        <p:spPr>
          <a:xfrm>
            <a:off x="1800877" y="1381757"/>
            <a:ext cx="412037" cy="746165"/>
          </a:xfrm>
          <a:prstGeom prst="rect">
            <a:avLst/>
          </a:prstGeom>
          <a:noFill/>
        </p:spPr>
        <p:txBody>
          <a:bodyPr vert="horz" wrap="none" lIns="80201" tIns="40100" rIns="80201" bIns="40100"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None/>
            </a:pPr>
            <a:r>
              <a:rPr lang="en-US" sz="3859" b="1" dirty="0">
                <a:solidFill>
                  <a:srgbClr val="C00000"/>
                </a:solidFill>
              </a:rPr>
              <a:t>3</a:t>
            </a:r>
          </a:p>
        </p:txBody>
      </p:sp>
      <p:sp>
        <p:nvSpPr>
          <p:cNvPr id="7" name="Yukarı Ok 6">
            <a:extLst>
              <a:ext uri="{FF2B5EF4-FFF2-40B4-BE49-F238E27FC236}">
                <a16:creationId xmlns:a16="http://schemas.microsoft.com/office/drawing/2014/main" id="{B8F05FF8-68A8-8644-88C4-666E15129ACD}"/>
              </a:ext>
            </a:extLst>
          </p:cNvPr>
          <p:cNvSpPr/>
          <p:nvPr/>
        </p:nvSpPr>
        <p:spPr>
          <a:xfrm rot="10800000">
            <a:off x="2079836" y="2124276"/>
            <a:ext cx="425063" cy="319646"/>
          </a:xfrm>
          <a:prstGeom prst="upArrow">
            <a:avLst>
              <a:gd name="adj1" fmla="val 44194"/>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8" name="Oval 7">
            <a:extLst>
              <a:ext uri="{FF2B5EF4-FFF2-40B4-BE49-F238E27FC236}">
                <a16:creationId xmlns:a16="http://schemas.microsoft.com/office/drawing/2014/main" id="{667F8DDD-82DA-1B44-9610-E9DC56A601F5}"/>
              </a:ext>
            </a:extLst>
          </p:cNvPr>
          <p:cNvSpPr/>
          <p:nvPr/>
        </p:nvSpPr>
        <p:spPr>
          <a:xfrm>
            <a:off x="5841849" y="2124276"/>
            <a:ext cx="922169" cy="80200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10" name="Yukarı Ok 9">
            <a:extLst>
              <a:ext uri="{FF2B5EF4-FFF2-40B4-BE49-F238E27FC236}">
                <a16:creationId xmlns:a16="http://schemas.microsoft.com/office/drawing/2014/main" id="{06C22030-34C3-E04A-9213-620B7F311CB2}"/>
              </a:ext>
            </a:extLst>
          </p:cNvPr>
          <p:cNvSpPr/>
          <p:nvPr/>
        </p:nvSpPr>
        <p:spPr>
          <a:xfrm>
            <a:off x="7285185" y="2668360"/>
            <a:ext cx="425063" cy="1338242"/>
          </a:xfrm>
          <a:prstGeom prst="upArrow">
            <a:avLst>
              <a:gd name="adj1" fmla="val 44195"/>
              <a:gd name="adj2" fmla="val 5000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9"/>
          </a:p>
        </p:txBody>
      </p:sp>
      <p:sp>
        <p:nvSpPr>
          <p:cNvPr id="11" name="Sağ Küme Ayracı 10">
            <a:extLst>
              <a:ext uri="{FF2B5EF4-FFF2-40B4-BE49-F238E27FC236}">
                <a16:creationId xmlns:a16="http://schemas.microsoft.com/office/drawing/2014/main" id="{C87348E7-91C9-BB4B-9D9D-909970CCD3C2}"/>
              </a:ext>
            </a:extLst>
          </p:cNvPr>
          <p:cNvSpPr/>
          <p:nvPr/>
        </p:nvSpPr>
        <p:spPr>
          <a:xfrm rot="10800000">
            <a:off x="747370" y="3517412"/>
            <a:ext cx="315033" cy="995078"/>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579"/>
          </a:p>
        </p:txBody>
      </p:sp>
    </p:spTree>
    <p:extLst>
      <p:ext uri="{BB962C8B-B14F-4D97-AF65-F5344CB8AC3E}">
        <p14:creationId xmlns:p14="http://schemas.microsoft.com/office/powerpoint/2010/main" val="904118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D3D2F8B-6F32-407F-813A-A1B505CAC68D}"/>
              </a:ext>
            </a:extLst>
          </p:cNvPr>
          <p:cNvSpPr>
            <a:spLocks noGrp="1"/>
          </p:cNvSpPr>
          <p:nvPr>
            <p:ph type="title"/>
          </p:nvPr>
        </p:nvSpPr>
        <p:spPr>
          <a:xfrm>
            <a:off x="1826294" y="233332"/>
            <a:ext cx="7040811" cy="615553"/>
          </a:xfrm>
        </p:spPr>
        <p:txBody>
          <a:bodyPr/>
          <a:lstStyle/>
          <a:p>
            <a:endParaRPr lang="tr-TR"/>
          </a:p>
        </p:txBody>
      </p:sp>
      <p:sp>
        <p:nvSpPr>
          <p:cNvPr id="3" name="İçerik Yer Tutucusu 2">
            <a:extLst>
              <a:ext uri="{FF2B5EF4-FFF2-40B4-BE49-F238E27FC236}">
                <a16:creationId xmlns:a16="http://schemas.microsoft.com/office/drawing/2014/main" id="{C7D02FCF-19F3-4AF8-8D6B-E83087727345}"/>
              </a:ext>
            </a:extLst>
          </p:cNvPr>
          <p:cNvSpPr>
            <a:spLocks noGrp="1"/>
          </p:cNvSpPr>
          <p:nvPr>
            <p:ph sz="quarter" idx="13"/>
          </p:nvPr>
        </p:nvSpPr>
        <p:spPr>
          <a:xfrm>
            <a:off x="801456" y="2610377"/>
            <a:ext cx="9089939" cy="338554"/>
          </a:xfrm>
        </p:spPr>
        <p:txBody>
          <a:bodyPr/>
          <a:lstStyle/>
          <a:p>
            <a:endParaRPr lang="tr-TR"/>
          </a:p>
        </p:txBody>
      </p:sp>
      <p:pic>
        <p:nvPicPr>
          <p:cNvPr id="4" name="Resim 3">
            <a:extLst>
              <a:ext uri="{FF2B5EF4-FFF2-40B4-BE49-F238E27FC236}">
                <a16:creationId xmlns:a16="http://schemas.microsoft.com/office/drawing/2014/main" id="{D7CEF523-5C65-4019-8647-5E03DAD1CEB2}"/>
              </a:ext>
            </a:extLst>
          </p:cNvPr>
          <p:cNvPicPr>
            <a:picLocks noChangeAspect="1"/>
          </p:cNvPicPr>
          <p:nvPr/>
        </p:nvPicPr>
        <p:blipFill rotWithShape="1">
          <a:blip r:embed="rId2"/>
          <a:srcRect t="4977" r="5543" b="6746"/>
          <a:stretch/>
        </p:blipFill>
        <p:spPr>
          <a:xfrm>
            <a:off x="296393" y="1215590"/>
            <a:ext cx="10100614" cy="5030863"/>
          </a:xfrm>
          <a:prstGeom prst="rect">
            <a:avLst/>
          </a:prstGeom>
        </p:spPr>
      </p:pic>
      <p:cxnSp>
        <p:nvCxnSpPr>
          <p:cNvPr id="6" name="Düz Bağlayıcı 5">
            <a:extLst>
              <a:ext uri="{FF2B5EF4-FFF2-40B4-BE49-F238E27FC236}">
                <a16:creationId xmlns:a16="http://schemas.microsoft.com/office/drawing/2014/main" id="{43127D46-5611-6341-A8D4-6D3DEBBA9BBF}"/>
              </a:ext>
            </a:extLst>
          </p:cNvPr>
          <p:cNvCxnSpPr>
            <a:cxnSpLocks/>
          </p:cNvCxnSpPr>
          <p:nvPr/>
        </p:nvCxnSpPr>
        <p:spPr>
          <a:xfrm flipV="1">
            <a:off x="6095238" y="3449312"/>
            <a:ext cx="3796157" cy="2057"/>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Düz Bağlayıcı 7">
            <a:extLst>
              <a:ext uri="{FF2B5EF4-FFF2-40B4-BE49-F238E27FC236}">
                <a16:creationId xmlns:a16="http://schemas.microsoft.com/office/drawing/2014/main" id="{AE52B928-5B50-E24B-AA7B-4D889B663091}"/>
              </a:ext>
            </a:extLst>
          </p:cNvPr>
          <p:cNvCxnSpPr>
            <a:cxnSpLocks/>
          </p:cNvCxnSpPr>
          <p:nvPr/>
        </p:nvCxnSpPr>
        <p:spPr>
          <a:xfrm>
            <a:off x="419508" y="3449312"/>
            <a:ext cx="2239445"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Düz Bağlayıcı 8">
            <a:extLst>
              <a:ext uri="{FF2B5EF4-FFF2-40B4-BE49-F238E27FC236}">
                <a16:creationId xmlns:a16="http://schemas.microsoft.com/office/drawing/2014/main" id="{79D9BEF1-0702-9F4C-837E-45059CD2981E}"/>
              </a:ext>
            </a:extLst>
          </p:cNvPr>
          <p:cNvCxnSpPr>
            <a:cxnSpLocks/>
          </p:cNvCxnSpPr>
          <p:nvPr/>
        </p:nvCxnSpPr>
        <p:spPr>
          <a:xfrm>
            <a:off x="2574641" y="3451369"/>
            <a:ext cx="3796157" cy="0"/>
          </a:xfrm>
          <a:prstGeom prst="line">
            <a:avLst/>
          </a:prstGeom>
          <a:ln w="508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İçerik Yer Tutucusu 4">
            <a:extLst>
              <a:ext uri="{FF2B5EF4-FFF2-40B4-BE49-F238E27FC236}">
                <a16:creationId xmlns:a16="http://schemas.microsoft.com/office/drawing/2014/main" id="{4AA4F52A-AF3D-A547-8887-AD4BB1EE0DCC}"/>
              </a:ext>
            </a:extLst>
          </p:cNvPr>
          <p:cNvSpPr txBox="1">
            <a:spLocks/>
          </p:cNvSpPr>
          <p:nvPr/>
        </p:nvSpPr>
        <p:spPr>
          <a:xfrm>
            <a:off x="1443052" y="1196679"/>
            <a:ext cx="412037" cy="746165"/>
          </a:xfrm>
          <a:prstGeom prst="rect">
            <a:avLst/>
          </a:prstGeom>
          <a:noFill/>
        </p:spPr>
        <p:txBody>
          <a:bodyPr vert="horz" wrap="none" lIns="80201" tIns="40100" rIns="80201" bIns="40100" rtlCol="0">
            <a:sp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a:lstStyle>
          <a:p>
            <a:pPr marL="0" indent="0">
              <a:buNone/>
            </a:pPr>
            <a:r>
              <a:rPr lang="en-US" sz="3859" b="1" dirty="0">
                <a:solidFill>
                  <a:srgbClr val="C00000"/>
                </a:solidFill>
              </a:rPr>
              <a:t>3</a:t>
            </a:r>
          </a:p>
        </p:txBody>
      </p:sp>
    </p:spTree>
    <p:extLst>
      <p:ext uri="{BB962C8B-B14F-4D97-AF65-F5344CB8AC3E}">
        <p14:creationId xmlns:p14="http://schemas.microsoft.com/office/powerpoint/2010/main" val="17192089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Metin kutusu 19">
            <a:extLst>
              <a:ext uri="{FF2B5EF4-FFF2-40B4-BE49-F238E27FC236}">
                <a16:creationId xmlns:a16="http://schemas.microsoft.com/office/drawing/2014/main" id="{558E16F2-184D-BC4D-824F-4F108608778F}"/>
              </a:ext>
            </a:extLst>
          </p:cNvPr>
          <p:cNvSpPr txBox="1"/>
          <p:nvPr/>
        </p:nvSpPr>
        <p:spPr>
          <a:xfrm>
            <a:off x="5327102" y="2778919"/>
            <a:ext cx="5083992" cy="3061736"/>
          </a:xfrm>
          <a:prstGeom prst="rect">
            <a:avLst/>
          </a:prstGeom>
          <a:solidFill>
            <a:schemeClr val="bg1"/>
          </a:solidFill>
        </p:spPr>
        <p:txBody>
          <a:bodyPr wrap="square" rtlCol="0">
            <a:spAutoFit/>
          </a:bodyPr>
          <a:lstStyle/>
          <a:p>
            <a:r>
              <a:rPr lang="en-US" sz="2456" b="1" dirty="0">
                <a:solidFill>
                  <a:srgbClr val="C00000"/>
                </a:solidFill>
              </a:rPr>
              <a:t>EĞİTİCİLER;</a:t>
            </a:r>
          </a:p>
          <a:p>
            <a:pPr marL="401010" indent="-401010">
              <a:buFont typeface="Arial" panose="020B0604020202020204" pitchFamily="34" charset="0"/>
              <a:buChar char="•"/>
            </a:pPr>
            <a:r>
              <a:rPr lang="en-US" sz="2105" dirty="0" err="1"/>
              <a:t>Tüm</a:t>
            </a:r>
            <a:r>
              <a:rPr lang="en-US" sz="2105" dirty="0"/>
              <a:t> </a:t>
            </a:r>
            <a:r>
              <a:rPr lang="en-US" sz="2105" dirty="0" err="1"/>
              <a:t>hocaların</a:t>
            </a:r>
            <a:r>
              <a:rPr lang="en-US" sz="2105" dirty="0"/>
              <a:t> </a:t>
            </a:r>
            <a:r>
              <a:rPr lang="en-US" sz="2105" dirty="0" err="1"/>
              <a:t>senkron</a:t>
            </a:r>
            <a:r>
              <a:rPr lang="en-US" sz="2105" dirty="0"/>
              <a:t> </a:t>
            </a:r>
            <a:r>
              <a:rPr lang="en-US" sz="2105" dirty="0" err="1"/>
              <a:t>ders</a:t>
            </a:r>
            <a:r>
              <a:rPr lang="en-US" sz="2105" dirty="0"/>
              <a:t> </a:t>
            </a:r>
            <a:r>
              <a:rPr lang="en-US" sz="2105" dirty="0" err="1"/>
              <a:t>oluşturabilmelerine</a:t>
            </a:r>
            <a:r>
              <a:rPr lang="en-US" sz="2105" dirty="0"/>
              <a:t>, </a:t>
            </a:r>
            <a:r>
              <a:rPr lang="en-US" sz="2105" dirty="0" err="1"/>
              <a:t>derslerini</a:t>
            </a:r>
            <a:r>
              <a:rPr lang="en-US" sz="2105" dirty="0"/>
              <a:t> </a:t>
            </a:r>
            <a:r>
              <a:rPr lang="en-US" sz="2105" dirty="0" err="1"/>
              <a:t>yönetebilmelerine</a:t>
            </a:r>
            <a:r>
              <a:rPr lang="en-US" sz="2105" dirty="0"/>
              <a:t> </a:t>
            </a:r>
            <a:r>
              <a:rPr lang="en-US" sz="2105" dirty="0" err="1"/>
              <a:t>yönelik</a:t>
            </a:r>
            <a:r>
              <a:rPr lang="en-US" sz="2105" dirty="0"/>
              <a:t> </a:t>
            </a:r>
            <a:r>
              <a:rPr lang="en-US" sz="2105" dirty="0" err="1"/>
              <a:t>Klavuz</a:t>
            </a:r>
            <a:r>
              <a:rPr lang="en-US" sz="2105" dirty="0"/>
              <a:t> </a:t>
            </a:r>
            <a:r>
              <a:rPr lang="en-US" sz="2105" dirty="0" err="1"/>
              <a:t>hazırlandı</a:t>
            </a:r>
            <a:r>
              <a:rPr lang="en-US" sz="2105" dirty="0"/>
              <a:t> </a:t>
            </a:r>
            <a:r>
              <a:rPr lang="en-US" sz="2105" dirty="0" err="1"/>
              <a:t>ve</a:t>
            </a:r>
            <a:r>
              <a:rPr lang="en-US" sz="2105" dirty="0"/>
              <a:t> </a:t>
            </a:r>
            <a:r>
              <a:rPr lang="en-US" sz="2105" dirty="0" err="1"/>
              <a:t>tüm</a:t>
            </a:r>
            <a:r>
              <a:rPr lang="en-US" sz="2105" dirty="0"/>
              <a:t> LHU </a:t>
            </a:r>
            <a:r>
              <a:rPr lang="en-US" sz="2105" dirty="0" err="1"/>
              <a:t>akademik</a:t>
            </a:r>
            <a:r>
              <a:rPr lang="en-US" sz="2105" dirty="0"/>
              <a:t> </a:t>
            </a:r>
            <a:r>
              <a:rPr lang="en-US" sz="2105" dirty="0" err="1"/>
              <a:t>personelimnin</a:t>
            </a:r>
            <a:r>
              <a:rPr lang="en-US" sz="2105" dirty="0"/>
              <a:t> </a:t>
            </a:r>
            <a:r>
              <a:rPr lang="en-US" sz="2105" dirty="0" err="1"/>
              <a:t>kurumsal</a:t>
            </a:r>
            <a:r>
              <a:rPr lang="en-US" sz="2105" dirty="0"/>
              <a:t> </a:t>
            </a:r>
            <a:r>
              <a:rPr lang="en-US" sz="2105" dirty="0" err="1"/>
              <a:t>uzantılı</a:t>
            </a:r>
            <a:r>
              <a:rPr lang="en-US" sz="2105" dirty="0"/>
              <a:t> mail </a:t>
            </a:r>
            <a:r>
              <a:rPr lang="en-US" sz="2105" dirty="0" err="1"/>
              <a:t>adreslerine</a:t>
            </a:r>
            <a:r>
              <a:rPr lang="en-US" sz="2105" dirty="0"/>
              <a:t> </a:t>
            </a:r>
            <a:r>
              <a:rPr lang="en-US" sz="2105" dirty="0" err="1"/>
              <a:t>gerekli</a:t>
            </a:r>
            <a:r>
              <a:rPr lang="en-US" sz="2105" dirty="0"/>
              <a:t> </a:t>
            </a:r>
            <a:r>
              <a:rPr lang="en-US" sz="2105" dirty="0" err="1"/>
              <a:t>bilgiler</a:t>
            </a:r>
            <a:r>
              <a:rPr lang="en-US" sz="2105" dirty="0"/>
              <a:t> </a:t>
            </a:r>
            <a:r>
              <a:rPr lang="en-US" sz="2105" dirty="0" err="1"/>
              <a:t>ile</a:t>
            </a:r>
            <a:r>
              <a:rPr lang="en-US" sz="2105" dirty="0"/>
              <a:t> </a:t>
            </a:r>
            <a:r>
              <a:rPr lang="en-US" sz="2105" dirty="0" err="1"/>
              <a:t>birlikte</a:t>
            </a:r>
            <a:r>
              <a:rPr lang="en-US" sz="2105" dirty="0"/>
              <a:t> </a:t>
            </a:r>
            <a:r>
              <a:rPr lang="en-US" sz="2105" dirty="0" err="1"/>
              <a:t>gönderildi</a:t>
            </a:r>
            <a:r>
              <a:rPr lang="en-US" sz="2105" dirty="0"/>
              <a:t>.</a:t>
            </a:r>
          </a:p>
          <a:p>
            <a:pPr marL="401010" indent="-401010">
              <a:buFont typeface="Arial" panose="020B0604020202020204" pitchFamily="34" charset="0"/>
              <a:buChar char="•"/>
            </a:pPr>
            <a:r>
              <a:rPr lang="en-US" sz="2105" dirty="0"/>
              <a:t>Web </a:t>
            </a:r>
            <a:r>
              <a:rPr lang="en-US" sz="2105" dirty="0" err="1"/>
              <a:t>sayfasında</a:t>
            </a:r>
            <a:r>
              <a:rPr lang="en-US" sz="2105" dirty="0"/>
              <a:t> </a:t>
            </a:r>
            <a:r>
              <a:rPr lang="en-US" sz="2105" dirty="0" err="1"/>
              <a:t>ilgili</a:t>
            </a:r>
            <a:r>
              <a:rPr lang="en-US" sz="2105" dirty="0"/>
              <a:t> yere </a:t>
            </a:r>
            <a:r>
              <a:rPr lang="en-US" sz="2105" dirty="0" err="1"/>
              <a:t>eklendi</a:t>
            </a:r>
            <a:r>
              <a:rPr lang="en-US" sz="2105" dirty="0"/>
              <a:t>.</a:t>
            </a:r>
          </a:p>
        </p:txBody>
      </p:sp>
      <p:sp>
        <p:nvSpPr>
          <p:cNvPr id="4" name="Başlık 1">
            <a:extLst>
              <a:ext uri="{FF2B5EF4-FFF2-40B4-BE49-F238E27FC236}">
                <a16:creationId xmlns:a16="http://schemas.microsoft.com/office/drawing/2014/main" id="{8DE490A5-F9B2-564F-85D2-6BCD2598C27C}"/>
              </a:ext>
            </a:extLst>
          </p:cNvPr>
          <p:cNvSpPr txBox="1">
            <a:spLocks/>
          </p:cNvSpPr>
          <p:nvPr/>
        </p:nvSpPr>
        <p:spPr>
          <a:xfrm>
            <a:off x="247421" y="980028"/>
            <a:ext cx="9049738" cy="684935"/>
          </a:xfrm>
          <a:prstGeom prst="rect">
            <a:avLst/>
          </a:prstGeom>
        </p:spPr>
        <p:txBody>
          <a:bodyPr vert="horz" lIns="80201" tIns="40100" rIns="80201" bIns="4010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7" b="1" dirty="0">
                <a:solidFill>
                  <a:schemeClr val="accent5">
                    <a:lumMod val="75000"/>
                  </a:schemeClr>
                </a:solidFill>
              </a:rPr>
              <a:t>19.09.2020 </a:t>
            </a:r>
            <a:r>
              <a:rPr lang="en-US" sz="2807" b="1" dirty="0" err="1">
                <a:solidFill>
                  <a:schemeClr val="accent5">
                    <a:lumMod val="75000"/>
                  </a:schemeClr>
                </a:solidFill>
              </a:rPr>
              <a:t>Cumartesi</a:t>
            </a:r>
            <a:r>
              <a:rPr lang="en-US" sz="2807" b="1" dirty="0">
                <a:solidFill>
                  <a:schemeClr val="accent5">
                    <a:lumMod val="75000"/>
                  </a:schemeClr>
                </a:solidFill>
              </a:rPr>
              <a:t> </a:t>
            </a:r>
            <a:r>
              <a:rPr lang="en-US" sz="2807" b="1" dirty="0" err="1">
                <a:solidFill>
                  <a:schemeClr val="accent5">
                    <a:lumMod val="75000"/>
                  </a:schemeClr>
                </a:solidFill>
              </a:rPr>
              <a:t>Günü</a:t>
            </a:r>
            <a:r>
              <a:rPr lang="en-US" sz="2807" b="1" dirty="0">
                <a:solidFill>
                  <a:schemeClr val="accent5">
                    <a:lumMod val="75000"/>
                  </a:schemeClr>
                </a:solidFill>
              </a:rPr>
              <a:t>;</a:t>
            </a:r>
          </a:p>
        </p:txBody>
      </p:sp>
      <p:pic>
        <p:nvPicPr>
          <p:cNvPr id="16" name="Resim 15">
            <a:extLst>
              <a:ext uri="{FF2B5EF4-FFF2-40B4-BE49-F238E27FC236}">
                <a16:creationId xmlns:a16="http://schemas.microsoft.com/office/drawing/2014/main" id="{7E7C99F1-67A9-2F40-8D27-7ABD53F4977C}"/>
              </a:ext>
            </a:extLst>
          </p:cNvPr>
          <p:cNvPicPr>
            <a:picLocks noChangeAspect="1"/>
          </p:cNvPicPr>
          <p:nvPr/>
        </p:nvPicPr>
        <p:blipFill>
          <a:blip r:embed="rId2"/>
          <a:stretch>
            <a:fillRect/>
          </a:stretch>
        </p:blipFill>
        <p:spPr>
          <a:xfrm>
            <a:off x="4066939" y="1022374"/>
            <a:ext cx="3928196" cy="5581804"/>
          </a:xfrm>
          <a:prstGeom prst="rect">
            <a:avLst/>
          </a:prstGeom>
        </p:spPr>
      </p:pic>
      <p:pic>
        <p:nvPicPr>
          <p:cNvPr id="14" name="Resim 13">
            <a:extLst>
              <a:ext uri="{FF2B5EF4-FFF2-40B4-BE49-F238E27FC236}">
                <a16:creationId xmlns:a16="http://schemas.microsoft.com/office/drawing/2014/main" id="{AA215C26-470A-DB43-9937-29B4667B8472}"/>
              </a:ext>
            </a:extLst>
          </p:cNvPr>
          <p:cNvPicPr>
            <a:picLocks noChangeAspect="1"/>
          </p:cNvPicPr>
          <p:nvPr/>
        </p:nvPicPr>
        <p:blipFill>
          <a:blip r:embed="rId3"/>
          <a:stretch>
            <a:fillRect/>
          </a:stretch>
        </p:blipFill>
        <p:spPr>
          <a:xfrm>
            <a:off x="5215760" y="1064722"/>
            <a:ext cx="3970057" cy="5581803"/>
          </a:xfrm>
          <a:prstGeom prst="rect">
            <a:avLst/>
          </a:prstGeom>
        </p:spPr>
      </p:pic>
      <p:sp>
        <p:nvSpPr>
          <p:cNvPr id="19" name="Metin kutusu 18">
            <a:extLst>
              <a:ext uri="{FF2B5EF4-FFF2-40B4-BE49-F238E27FC236}">
                <a16:creationId xmlns:a16="http://schemas.microsoft.com/office/drawing/2014/main" id="{B164BF0D-D834-6B48-A39A-C263AF612623}"/>
              </a:ext>
            </a:extLst>
          </p:cNvPr>
          <p:cNvSpPr txBox="1"/>
          <p:nvPr/>
        </p:nvSpPr>
        <p:spPr>
          <a:xfrm>
            <a:off x="247421" y="1694423"/>
            <a:ext cx="3970057" cy="4681410"/>
          </a:xfrm>
          <a:prstGeom prst="rect">
            <a:avLst/>
          </a:prstGeom>
          <a:noFill/>
        </p:spPr>
        <p:txBody>
          <a:bodyPr wrap="square" rtlCol="0">
            <a:spAutoFit/>
          </a:bodyPr>
          <a:lstStyle/>
          <a:p>
            <a:r>
              <a:rPr lang="en-US" sz="2456" b="1" dirty="0">
                <a:solidFill>
                  <a:srgbClr val="C00000"/>
                </a:solidFill>
              </a:rPr>
              <a:t>ÖĞRENCİ;</a:t>
            </a:r>
          </a:p>
          <a:p>
            <a:pPr marL="250631" indent="-250631">
              <a:buFont typeface="Arial" panose="020B0604020202020204" pitchFamily="34" charset="0"/>
              <a:buChar char="•"/>
            </a:pPr>
            <a:r>
              <a:rPr lang="en-US" sz="2105" dirty="0" err="1"/>
              <a:t>Öğrencileri</a:t>
            </a:r>
            <a:r>
              <a:rPr lang="en-US" sz="2105" dirty="0"/>
              <a:t> </a:t>
            </a:r>
            <a:r>
              <a:rPr lang="en-US" sz="2105" dirty="0" err="1"/>
              <a:t>için</a:t>
            </a:r>
            <a:r>
              <a:rPr lang="en-US" sz="2105" dirty="0"/>
              <a:t> </a:t>
            </a:r>
            <a:r>
              <a:rPr lang="en-US" sz="2105" dirty="0" err="1"/>
              <a:t>senron</a:t>
            </a:r>
            <a:r>
              <a:rPr lang="en-US" sz="2105" dirty="0"/>
              <a:t> </a:t>
            </a:r>
            <a:r>
              <a:rPr lang="en-US" sz="2105" dirty="0" err="1"/>
              <a:t>derse</a:t>
            </a:r>
            <a:r>
              <a:rPr lang="en-US" sz="2105" dirty="0"/>
              <a:t> </a:t>
            </a:r>
            <a:r>
              <a:rPr lang="en-US" sz="2105" dirty="0" err="1"/>
              <a:t>giriş</a:t>
            </a:r>
            <a:r>
              <a:rPr lang="en-US" sz="2105" dirty="0"/>
              <a:t> </a:t>
            </a:r>
            <a:r>
              <a:rPr lang="en-US" sz="2105" dirty="0" err="1"/>
              <a:t>klavuzu</a:t>
            </a:r>
            <a:r>
              <a:rPr lang="en-US" sz="2105" dirty="0"/>
              <a:t> </a:t>
            </a:r>
            <a:r>
              <a:rPr lang="en-US" sz="2105" dirty="0" err="1"/>
              <a:t>hazırlanarak</a:t>
            </a:r>
            <a:r>
              <a:rPr lang="en-US" sz="2105" dirty="0"/>
              <a:t>, </a:t>
            </a:r>
            <a:r>
              <a:rPr lang="en-US" sz="2105" dirty="0" err="1"/>
              <a:t>tüm</a:t>
            </a:r>
            <a:r>
              <a:rPr lang="en-US" sz="2105" dirty="0"/>
              <a:t> </a:t>
            </a:r>
            <a:r>
              <a:rPr lang="en-US" sz="2105" dirty="0" err="1"/>
              <a:t>öğrencilerimizinkurmsal</a:t>
            </a:r>
            <a:r>
              <a:rPr lang="en-US" sz="2105" dirty="0"/>
              <a:t> mail </a:t>
            </a:r>
            <a:r>
              <a:rPr lang="en-US" sz="2105" dirty="0" err="1"/>
              <a:t>adreslerine</a:t>
            </a:r>
            <a:r>
              <a:rPr lang="en-US" sz="2105" dirty="0"/>
              <a:t> </a:t>
            </a:r>
            <a:r>
              <a:rPr lang="en-US" sz="2105" dirty="0" err="1"/>
              <a:t>atıldı</a:t>
            </a:r>
            <a:r>
              <a:rPr lang="en-US" sz="2105" dirty="0"/>
              <a:t>,</a:t>
            </a:r>
          </a:p>
          <a:p>
            <a:pPr marL="250631" indent="-250631">
              <a:buFont typeface="Arial" panose="020B0604020202020204" pitchFamily="34" charset="0"/>
              <a:buChar char="•"/>
            </a:pPr>
            <a:r>
              <a:rPr lang="en-US" sz="2105" dirty="0"/>
              <a:t>Web </a:t>
            </a:r>
            <a:r>
              <a:rPr lang="en-US" sz="2105" dirty="0" err="1"/>
              <a:t>sayfasında</a:t>
            </a:r>
            <a:r>
              <a:rPr lang="en-US" sz="2105" dirty="0"/>
              <a:t> </a:t>
            </a:r>
            <a:r>
              <a:rPr lang="en-US" sz="2105" dirty="0" err="1"/>
              <a:t>ilgili</a:t>
            </a:r>
            <a:r>
              <a:rPr lang="en-US" sz="2105" dirty="0"/>
              <a:t> </a:t>
            </a:r>
            <a:r>
              <a:rPr lang="en-US" sz="2105" dirty="0" err="1"/>
              <a:t>yerlere</a:t>
            </a:r>
            <a:r>
              <a:rPr lang="en-US" sz="2105" dirty="0"/>
              <a:t> </a:t>
            </a:r>
            <a:r>
              <a:rPr lang="en-US" sz="2105" dirty="0" err="1"/>
              <a:t>eklenrek</a:t>
            </a:r>
            <a:r>
              <a:rPr lang="en-US" sz="2105" dirty="0"/>
              <a:t> </a:t>
            </a:r>
            <a:r>
              <a:rPr lang="en-US" sz="2105" dirty="0" err="1"/>
              <a:t>duyuru</a:t>
            </a:r>
            <a:r>
              <a:rPr lang="en-US" sz="2105" dirty="0"/>
              <a:t> </a:t>
            </a:r>
            <a:r>
              <a:rPr lang="en-US" sz="2105" dirty="0" err="1"/>
              <a:t>yapıldı</a:t>
            </a:r>
            <a:r>
              <a:rPr lang="en-US" sz="2105" dirty="0"/>
              <a:t>,</a:t>
            </a:r>
          </a:p>
          <a:p>
            <a:pPr marL="250631" indent="-250631">
              <a:buFont typeface="Arial" panose="020B0604020202020204" pitchFamily="34" charset="0"/>
              <a:buChar char="•"/>
            </a:pPr>
            <a:r>
              <a:rPr lang="en-US" sz="2105" dirty="0" err="1"/>
              <a:t>Sosyal</a:t>
            </a:r>
            <a:r>
              <a:rPr lang="en-US" sz="2105" dirty="0"/>
              <a:t> </a:t>
            </a:r>
            <a:r>
              <a:rPr lang="en-US" sz="2105" dirty="0" err="1"/>
              <a:t>medyadan</a:t>
            </a:r>
            <a:r>
              <a:rPr lang="en-US" sz="2105" dirty="0"/>
              <a:t> </a:t>
            </a:r>
            <a:r>
              <a:rPr lang="en-US" sz="2105" dirty="0" err="1"/>
              <a:t>tüm</a:t>
            </a:r>
            <a:r>
              <a:rPr lang="en-US" sz="2105" dirty="0"/>
              <a:t> </a:t>
            </a:r>
            <a:r>
              <a:rPr lang="en-US" sz="2105" dirty="0" err="1"/>
              <a:t>gruplara</a:t>
            </a:r>
            <a:r>
              <a:rPr lang="en-US" sz="2105" dirty="0"/>
              <a:t> </a:t>
            </a:r>
            <a:r>
              <a:rPr lang="en-US" sz="2105" dirty="0" err="1"/>
              <a:t>duyuruldu</a:t>
            </a:r>
            <a:r>
              <a:rPr lang="en-US" sz="2105" dirty="0"/>
              <a:t>,</a:t>
            </a:r>
          </a:p>
          <a:p>
            <a:pPr marL="250631" indent="-250631">
              <a:buFont typeface="Arial" panose="020B0604020202020204" pitchFamily="34" charset="0"/>
              <a:buChar char="•"/>
            </a:pPr>
            <a:r>
              <a:rPr lang="en-US" sz="2105" dirty="0" err="1"/>
              <a:t>Whatsapp</a:t>
            </a:r>
            <a:r>
              <a:rPr lang="en-US" sz="2105" dirty="0"/>
              <a:t>, Instagram </a:t>
            </a:r>
            <a:r>
              <a:rPr lang="en-US" sz="2105" dirty="0" err="1"/>
              <a:t>ve</a:t>
            </a:r>
            <a:r>
              <a:rPr lang="en-US" sz="2105" dirty="0"/>
              <a:t> mail </a:t>
            </a:r>
            <a:r>
              <a:rPr lang="en-US" sz="2105" dirty="0" err="1"/>
              <a:t>yoluyla</a:t>
            </a:r>
            <a:r>
              <a:rPr lang="en-US" sz="2105" dirty="0"/>
              <a:t> </a:t>
            </a:r>
            <a:r>
              <a:rPr lang="en-US" sz="2105" dirty="0" err="1"/>
              <a:t>iletilen</a:t>
            </a:r>
            <a:r>
              <a:rPr lang="en-US" sz="2105" dirty="0"/>
              <a:t> </a:t>
            </a:r>
            <a:r>
              <a:rPr lang="en-US" sz="2105" dirty="0" err="1"/>
              <a:t>tüm</a:t>
            </a:r>
            <a:r>
              <a:rPr lang="en-US" sz="2105" dirty="0"/>
              <a:t> </a:t>
            </a:r>
            <a:r>
              <a:rPr lang="en-US" sz="2105" dirty="0" err="1"/>
              <a:t>bireysel</a:t>
            </a:r>
            <a:r>
              <a:rPr lang="en-US" sz="2105" dirty="0"/>
              <a:t> </a:t>
            </a:r>
            <a:r>
              <a:rPr lang="en-US" sz="2105" dirty="0" err="1"/>
              <a:t>sorular</a:t>
            </a:r>
            <a:r>
              <a:rPr lang="en-US" sz="2105" dirty="0"/>
              <a:t> </a:t>
            </a:r>
            <a:r>
              <a:rPr lang="en-US" sz="2105" dirty="0" err="1"/>
              <a:t>yanıtlandı</a:t>
            </a:r>
            <a:r>
              <a:rPr lang="en-US" sz="2105" dirty="0"/>
              <a:t>.</a:t>
            </a:r>
          </a:p>
          <a:p>
            <a:pPr marL="250631" indent="-250631">
              <a:buFont typeface="Arial" panose="020B0604020202020204" pitchFamily="34" charset="0"/>
              <a:buChar char="•"/>
            </a:pPr>
            <a:r>
              <a:rPr lang="en-US" sz="2105" dirty="0" err="1"/>
              <a:t>Donanıma</a:t>
            </a:r>
            <a:r>
              <a:rPr lang="en-US" sz="2105" dirty="0"/>
              <a:t> </a:t>
            </a:r>
            <a:r>
              <a:rPr lang="en-US" sz="2105" dirty="0" err="1"/>
              <a:t>ilişkin</a:t>
            </a:r>
            <a:r>
              <a:rPr lang="en-US" sz="2105" dirty="0"/>
              <a:t> </a:t>
            </a:r>
            <a:r>
              <a:rPr lang="en-US" sz="2105" dirty="0" err="1"/>
              <a:t>sorular</a:t>
            </a:r>
            <a:r>
              <a:rPr lang="en-US" sz="2105" dirty="0"/>
              <a:t> </a:t>
            </a:r>
            <a:r>
              <a:rPr lang="en-US" sz="2105" dirty="0" err="1"/>
              <a:t>ilgili</a:t>
            </a:r>
            <a:r>
              <a:rPr lang="en-US" sz="2105" dirty="0"/>
              <a:t> </a:t>
            </a:r>
            <a:r>
              <a:rPr lang="en-US" sz="2105" dirty="0" err="1"/>
              <a:t>birimlere</a:t>
            </a:r>
            <a:r>
              <a:rPr lang="en-US" sz="2105" dirty="0"/>
              <a:t> </a:t>
            </a:r>
            <a:r>
              <a:rPr lang="en-US" sz="2105" dirty="0" err="1"/>
              <a:t>yönlendirildi</a:t>
            </a:r>
            <a:r>
              <a:rPr lang="en-US" sz="2105" dirty="0"/>
              <a:t>.</a:t>
            </a:r>
          </a:p>
        </p:txBody>
      </p:sp>
      <p:pic>
        <p:nvPicPr>
          <p:cNvPr id="18" name="Resim 17">
            <a:extLst>
              <a:ext uri="{FF2B5EF4-FFF2-40B4-BE49-F238E27FC236}">
                <a16:creationId xmlns:a16="http://schemas.microsoft.com/office/drawing/2014/main" id="{0B889FD7-8420-AF4E-8B5E-CF0F917ADE6F}"/>
              </a:ext>
            </a:extLst>
          </p:cNvPr>
          <p:cNvPicPr>
            <a:picLocks noChangeAspect="1"/>
          </p:cNvPicPr>
          <p:nvPr/>
        </p:nvPicPr>
        <p:blipFill>
          <a:blip r:embed="rId4"/>
          <a:stretch>
            <a:fillRect/>
          </a:stretch>
        </p:blipFill>
        <p:spPr>
          <a:xfrm>
            <a:off x="282307" y="1039079"/>
            <a:ext cx="3935171" cy="5581803"/>
          </a:xfrm>
          <a:prstGeom prst="rect">
            <a:avLst/>
          </a:prstGeom>
        </p:spPr>
      </p:pic>
      <p:pic>
        <p:nvPicPr>
          <p:cNvPr id="10" name="İçerik Yer Tutucusu 9">
            <a:extLst>
              <a:ext uri="{FF2B5EF4-FFF2-40B4-BE49-F238E27FC236}">
                <a16:creationId xmlns:a16="http://schemas.microsoft.com/office/drawing/2014/main" id="{BD70F7D4-DBBB-7640-8569-9AAFE968D41E}"/>
              </a:ext>
            </a:extLst>
          </p:cNvPr>
          <p:cNvPicPr>
            <a:picLocks noGrp="1" noChangeAspect="1"/>
          </p:cNvPicPr>
          <p:nvPr>
            <p:ph idx="1"/>
          </p:nvPr>
        </p:nvPicPr>
        <p:blipFill>
          <a:blip r:embed="rId5"/>
          <a:stretch>
            <a:fillRect/>
          </a:stretch>
        </p:blipFill>
        <p:spPr>
          <a:xfrm>
            <a:off x="6475923" y="1009770"/>
            <a:ext cx="3970057" cy="5552529"/>
          </a:xfrm>
        </p:spPr>
      </p:pic>
    </p:spTree>
    <p:extLst>
      <p:ext uri="{BB962C8B-B14F-4D97-AF65-F5344CB8AC3E}">
        <p14:creationId xmlns:p14="http://schemas.microsoft.com/office/powerpoint/2010/main" val="100838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E6444DF-9563-4ED8-8172-360420B4D5D2}"/>
              </a:ext>
            </a:extLst>
          </p:cNvPr>
          <p:cNvSpPr>
            <a:spLocks noGrp="1"/>
          </p:cNvSpPr>
          <p:nvPr>
            <p:ph type="title"/>
          </p:nvPr>
        </p:nvSpPr>
        <p:spPr>
          <a:xfrm>
            <a:off x="1311651" y="352425"/>
            <a:ext cx="7993898" cy="677108"/>
          </a:xfrm>
        </p:spPr>
        <p:txBody>
          <a:bodyPr/>
          <a:lstStyle/>
          <a:p>
            <a:r>
              <a:rPr lang="tr-TR" dirty="0">
                <a:solidFill>
                  <a:srgbClr val="00B0F0"/>
                </a:solidFill>
                <a:effectLst>
                  <a:outerShdw blurRad="38100" dist="38100" dir="2700000" algn="tl">
                    <a:srgbClr val="000000">
                      <a:alpha val="43137"/>
                    </a:srgbClr>
                  </a:outerShdw>
                </a:effectLst>
              </a:rPr>
              <a:t>Sistem Kullanımı Hakkında</a:t>
            </a:r>
            <a:endParaRPr lang="tr-TR" b="1" dirty="0">
              <a:solidFill>
                <a:srgbClr val="00B0F0"/>
              </a:solidFill>
              <a:effectLst>
                <a:outerShdw blurRad="38100" dist="38100" dir="2700000" algn="tl">
                  <a:srgbClr val="000000">
                    <a:alpha val="43137"/>
                  </a:srgbClr>
                </a:outerShdw>
              </a:effectLst>
            </a:endParaRPr>
          </a:p>
        </p:txBody>
      </p:sp>
      <p:sp>
        <p:nvSpPr>
          <p:cNvPr id="3" name="İçerik Yer Tutucusu 2">
            <a:extLst>
              <a:ext uri="{FF2B5EF4-FFF2-40B4-BE49-F238E27FC236}">
                <a16:creationId xmlns:a16="http://schemas.microsoft.com/office/drawing/2014/main" id="{C6F612DE-9D62-4B29-9E31-5E4CBB0C0B73}"/>
              </a:ext>
            </a:extLst>
          </p:cNvPr>
          <p:cNvSpPr>
            <a:spLocks noGrp="1"/>
          </p:cNvSpPr>
          <p:nvPr>
            <p:ph idx="1"/>
          </p:nvPr>
        </p:nvSpPr>
        <p:spPr>
          <a:xfrm>
            <a:off x="850900" y="1571625"/>
            <a:ext cx="8991600" cy="4800600"/>
          </a:xfrm>
        </p:spPr>
        <p:txBody>
          <a:bodyPr>
            <a:normAutofit fontScale="25000" lnSpcReduction="20000"/>
          </a:bodyPr>
          <a:lstStyle/>
          <a:p>
            <a:pPr>
              <a:buClr>
                <a:srgbClr val="C00000"/>
              </a:buClr>
              <a:buFont typeface="Wingdings" pitchFamily="2" charset="2"/>
              <a:buChar char="ü"/>
            </a:pPr>
            <a:r>
              <a:rPr lang="tr-TR" sz="9200" b="0" dirty="0">
                <a:solidFill>
                  <a:schemeClr val="tx1"/>
                </a:solidFill>
                <a:effectLst/>
              </a:rPr>
              <a:t>Uzaktan eğitimde istenilen kullanım kapasitesine ve hedeflere ulaşıldı.</a:t>
            </a:r>
          </a:p>
          <a:p>
            <a:pPr>
              <a:buClr>
                <a:srgbClr val="C00000"/>
              </a:buClr>
              <a:buFont typeface="Wingdings" pitchFamily="2" charset="2"/>
              <a:buChar char="ü"/>
            </a:pPr>
            <a:r>
              <a:rPr lang="tr-TR" sz="9200" b="0" dirty="0">
                <a:solidFill>
                  <a:schemeClr val="tx1"/>
                </a:solidFill>
                <a:effectLst/>
              </a:rPr>
              <a:t>Sistemin öğretim elemanı </a:t>
            </a:r>
            <a:r>
              <a:rPr lang="tr-TR" sz="9200" b="0" dirty="0" err="1">
                <a:solidFill>
                  <a:schemeClr val="tx1"/>
                </a:solidFill>
                <a:effectLst/>
              </a:rPr>
              <a:t>veöğrenci</a:t>
            </a:r>
            <a:r>
              <a:rPr lang="tr-TR" sz="9200" b="0" dirty="0">
                <a:solidFill>
                  <a:schemeClr val="tx1"/>
                </a:solidFill>
                <a:effectLst/>
              </a:rPr>
              <a:t> kullanımında herhangi bir majör sorun oluşmuyor.</a:t>
            </a:r>
          </a:p>
          <a:p>
            <a:pPr>
              <a:buClr>
                <a:srgbClr val="C00000"/>
              </a:buClr>
              <a:buFont typeface="Wingdings" pitchFamily="2" charset="2"/>
              <a:buChar char="ü"/>
            </a:pPr>
            <a:r>
              <a:rPr lang="tr-TR" sz="9200" b="0" dirty="0">
                <a:solidFill>
                  <a:schemeClr val="tx1"/>
                </a:solidFill>
                <a:effectLst/>
              </a:rPr>
              <a:t>KEYPS üzerinden sürdürülen senkron eğitim içerikleri giderek zenginleştiriliyor.</a:t>
            </a:r>
          </a:p>
          <a:p>
            <a:pPr>
              <a:buClr>
                <a:srgbClr val="C00000"/>
              </a:buClr>
              <a:buFont typeface="Wingdings" pitchFamily="2" charset="2"/>
              <a:buChar char="ü"/>
            </a:pPr>
            <a:r>
              <a:rPr lang="tr-TR" sz="9200" b="0" dirty="0" err="1">
                <a:solidFill>
                  <a:schemeClr val="tx1"/>
                </a:solidFill>
                <a:effectLst/>
              </a:rPr>
              <a:t>Advancity</a:t>
            </a:r>
            <a:r>
              <a:rPr lang="tr-TR" sz="9200" b="0" dirty="0">
                <a:solidFill>
                  <a:schemeClr val="tx1"/>
                </a:solidFill>
                <a:effectLst/>
              </a:rPr>
              <a:t> üzerinden yapılan asenkron dersler ile ilgili bir sorun yok.</a:t>
            </a:r>
          </a:p>
          <a:p>
            <a:pPr>
              <a:buClr>
                <a:srgbClr val="C00000"/>
              </a:buClr>
              <a:buFont typeface="Wingdings" pitchFamily="2" charset="2"/>
              <a:buChar char="ü"/>
            </a:pPr>
            <a:r>
              <a:rPr lang="tr-TR" sz="9200" b="0" dirty="0">
                <a:solidFill>
                  <a:schemeClr val="tx1"/>
                </a:solidFill>
                <a:effectLst/>
              </a:rPr>
              <a:t>Kullanılan sistemlerin veri entegrasyonuna ilişkin senkronizasyon  çalışmaları sürdürülüyor.</a:t>
            </a:r>
          </a:p>
          <a:p>
            <a:pPr>
              <a:buClr>
                <a:srgbClr val="C00000"/>
              </a:buClr>
              <a:buFont typeface="Wingdings" pitchFamily="2" charset="2"/>
              <a:buChar char="ü"/>
            </a:pPr>
            <a:r>
              <a:rPr lang="tr-TR" sz="9200" b="0" dirty="0">
                <a:solidFill>
                  <a:schemeClr val="tx1"/>
                </a:solidFill>
                <a:effectLst/>
              </a:rPr>
              <a:t>Güvenli sınav modülü uygulamaları devam ediyor.</a:t>
            </a:r>
          </a:p>
          <a:p>
            <a:endParaRPr lang="tr-TR" dirty="0"/>
          </a:p>
        </p:txBody>
      </p:sp>
      <p:sp>
        <p:nvSpPr>
          <p:cNvPr id="4" name="Metin kutusu 3">
            <a:extLst>
              <a:ext uri="{FF2B5EF4-FFF2-40B4-BE49-F238E27FC236}">
                <a16:creationId xmlns:a16="http://schemas.microsoft.com/office/drawing/2014/main" id="{A612AD4E-BBBD-5D4F-83EF-2F4A637B726B}"/>
              </a:ext>
            </a:extLst>
          </p:cNvPr>
          <p:cNvSpPr txBox="1"/>
          <p:nvPr/>
        </p:nvSpPr>
        <p:spPr>
          <a:xfrm>
            <a:off x="2257553" y="1029533"/>
            <a:ext cx="6177460" cy="738664"/>
          </a:xfrm>
          <a:prstGeom prst="rect">
            <a:avLst/>
          </a:prstGeom>
          <a:noFill/>
        </p:spPr>
        <p:txBody>
          <a:bodyPr wrap="none" rtlCol="0">
            <a:spAutoFit/>
          </a:bodyPr>
          <a:lstStyle/>
          <a:p>
            <a:r>
              <a:rPr lang="tr-TR" sz="2400" b="1" dirty="0">
                <a:solidFill>
                  <a:srgbClr val="C00000"/>
                </a:solidFill>
              </a:rPr>
              <a:t>05.Ekim.2020-25.Kasım.2020 tarihleri arasında </a:t>
            </a:r>
          </a:p>
          <a:p>
            <a:endParaRPr lang="en-US" dirty="0"/>
          </a:p>
        </p:txBody>
      </p:sp>
    </p:spTree>
    <p:extLst>
      <p:ext uri="{BB962C8B-B14F-4D97-AF65-F5344CB8AC3E}">
        <p14:creationId xmlns:p14="http://schemas.microsoft.com/office/powerpoint/2010/main" val="33514027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E8490134-5429-436E-8B5A-D538B55A9CEC}"/>
              </a:ext>
            </a:extLst>
          </p:cNvPr>
          <p:cNvSpPr>
            <a:spLocks noGrp="1"/>
          </p:cNvSpPr>
          <p:nvPr>
            <p:ph type="ctrTitle"/>
          </p:nvPr>
        </p:nvSpPr>
        <p:spPr>
          <a:xfrm>
            <a:off x="802005" y="1876425"/>
            <a:ext cx="9089390" cy="5447645"/>
          </a:xfrm>
        </p:spPr>
        <p:txBody>
          <a:bodyPr/>
          <a:lstStyle/>
          <a:p>
            <a:r>
              <a:rPr lang="tr-TR" sz="2400" b="0" dirty="0">
                <a:solidFill>
                  <a:schemeClr val="tx1"/>
                </a:solidFill>
              </a:rPr>
              <a:t>27.10.2020 tarihinde 2020-2021 Eğitim- Öğretim yılı Güz Döneminde programlarımızda  yer alan zorunlu teorik derslerin 16. Kasım.2020 tarihi itibariyle; </a:t>
            </a:r>
            <a:r>
              <a:rPr lang="tr-TR" sz="2400" dirty="0">
                <a:solidFill>
                  <a:schemeClr val="tx1"/>
                </a:solidFill>
              </a:rPr>
              <a:t>düşük temaslı ve düşük yoğunluk sağlanarak </a:t>
            </a:r>
            <a:r>
              <a:rPr lang="tr-TR" sz="2400" dirty="0" err="1">
                <a:solidFill>
                  <a:schemeClr val="tx1"/>
                </a:solidFill>
              </a:rPr>
              <a:t>gönülülük</a:t>
            </a:r>
            <a:r>
              <a:rPr lang="tr-TR" sz="2400" dirty="0">
                <a:solidFill>
                  <a:schemeClr val="tx1"/>
                </a:solidFill>
              </a:rPr>
              <a:t> esasına dayanarak </a:t>
            </a:r>
            <a:r>
              <a:rPr lang="tr-TR" sz="2400" dirty="0" err="1">
                <a:solidFill>
                  <a:schemeClr val="tx1"/>
                </a:solidFill>
              </a:rPr>
              <a:t>hibrit</a:t>
            </a:r>
            <a:r>
              <a:rPr lang="tr-TR" sz="2400" dirty="0">
                <a:solidFill>
                  <a:schemeClr val="tx1"/>
                </a:solidFill>
              </a:rPr>
              <a:t> eğitimle yapılması</a:t>
            </a:r>
            <a:r>
              <a:rPr lang="tr-TR" sz="2400" b="0" dirty="0">
                <a:solidFill>
                  <a:schemeClr val="tx1"/>
                </a:solidFill>
              </a:rPr>
              <a:t> kararlaştırıldı;</a:t>
            </a:r>
            <a:br>
              <a:rPr lang="tr-TR" sz="2400" b="0" dirty="0">
                <a:solidFill>
                  <a:schemeClr val="tx1"/>
                </a:solidFill>
              </a:rPr>
            </a:br>
            <a:br>
              <a:rPr lang="tr-TR" sz="2400" b="0" dirty="0">
                <a:solidFill>
                  <a:schemeClr val="tx1"/>
                </a:solidFill>
              </a:rPr>
            </a:br>
            <a:r>
              <a:rPr lang="tr-TR" sz="1800" dirty="0">
                <a:solidFill>
                  <a:schemeClr val="tx1"/>
                </a:solidFill>
              </a:rPr>
              <a:t>1</a:t>
            </a:r>
            <a:r>
              <a:rPr lang="tr-TR" sz="1800" b="0" dirty="0">
                <a:solidFill>
                  <a:schemeClr val="tx1"/>
                </a:solidFill>
              </a:rPr>
              <a:t>. Üniversite ve Fakülte seçmeli derslerinin eskisi gibi “</a:t>
            </a:r>
            <a:r>
              <a:rPr lang="tr-TR" sz="1800" b="0" dirty="0" err="1">
                <a:solidFill>
                  <a:schemeClr val="tx1"/>
                </a:solidFill>
              </a:rPr>
              <a:t>çevirimiçi</a:t>
            </a:r>
            <a:r>
              <a:rPr lang="tr-TR" sz="1800" b="0" dirty="0">
                <a:solidFill>
                  <a:schemeClr val="tx1"/>
                </a:solidFill>
              </a:rPr>
              <a:t> sistem” ile devam etmesi, </a:t>
            </a:r>
            <a:br>
              <a:rPr lang="tr-TR" sz="1800" b="0" dirty="0">
                <a:solidFill>
                  <a:schemeClr val="tx1"/>
                </a:solidFill>
              </a:rPr>
            </a:br>
            <a:r>
              <a:rPr lang="tr-TR" sz="1800" dirty="0">
                <a:solidFill>
                  <a:schemeClr val="tx1"/>
                </a:solidFill>
              </a:rPr>
              <a:t>2. </a:t>
            </a:r>
            <a:r>
              <a:rPr lang="tr-TR" sz="1800" b="0" dirty="0">
                <a:solidFill>
                  <a:schemeClr val="tx1"/>
                </a:solidFill>
              </a:rPr>
              <a:t>Türkçe, Atatürk İlke ve İnkılapları, Bilgisayar Teknolojileri ortak zorunlu derslerin eskisi gibi “</a:t>
            </a:r>
            <a:r>
              <a:rPr lang="tr-TR" sz="1800" b="0" dirty="0" err="1">
                <a:solidFill>
                  <a:schemeClr val="tx1"/>
                </a:solidFill>
              </a:rPr>
              <a:t>çevirimiçi</a:t>
            </a:r>
            <a:r>
              <a:rPr lang="tr-TR" sz="1800" b="0" dirty="0">
                <a:solidFill>
                  <a:schemeClr val="tx1"/>
                </a:solidFill>
              </a:rPr>
              <a:t> sistem” ile devam etmesi, </a:t>
            </a:r>
            <a:br>
              <a:rPr lang="tr-TR" sz="1800" b="0" dirty="0">
                <a:solidFill>
                  <a:schemeClr val="tx1"/>
                </a:solidFill>
              </a:rPr>
            </a:br>
            <a:r>
              <a:rPr lang="tr-TR" sz="1800" dirty="0">
                <a:solidFill>
                  <a:schemeClr val="tx1"/>
                </a:solidFill>
              </a:rPr>
              <a:t>3. </a:t>
            </a:r>
            <a:r>
              <a:rPr lang="tr-TR" sz="1800" b="0" dirty="0">
                <a:solidFill>
                  <a:schemeClr val="tx1"/>
                </a:solidFill>
              </a:rPr>
              <a:t>Tüm seviye İngilizce derslerinin yine eskisi gibi “çevirim içi” olarak gerçekleştirilmesi,</a:t>
            </a:r>
            <a:br>
              <a:rPr lang="tr-TR" sz="1800" b="0" dirty="0">
                <a:solidFill>
                  <a:schemeClr val="tx1"/>
                </a:solidFill>
              </a:rPr>
            </a:br>
            <a:r>
              <a:rPr lang="tr-TR" sz="1800" dirty="0">
                <a:solidFill>
                  <a:schemeClr val="tx1"/>
                </a:solidFill>
              </a:rPr>
              <a:t>4. </a:t>
            </a:r>
            <a:r>
              <a:rPr lang="tr-TR" sz="1800" b="0" dirty="0">
                <a:solidFill>
                  <a:schemeClr val="tx1"/>
                </a:solidFill>
              </a:rPr>
              <a:t>Çevirim içi olarak devam eden zorunlu teorik derslerin </a:t>
            </a:r>
            <a:r>
              <a:rPr lang="tr-TR" sz="1800" dirty="0" err="1">
                <a:solidFill>
                  <a:schemeClr val="tx1"/>
                </a:solidFill>
              </a:rPr>
              <a:t>hibrit</a:t>
            </a:r>
            <a:r>
              <a:rPr lang="tr-TR" sz="1800" dirty="0">
                <a:solidFill>
                  <a:schemeClr val="tx1"/>
                </a:solidFill>
              </a:rPr>
              <a:t> (harmanlanmış) </a:t>
            </a:r>
            <a:r>
              <a:rPr lang="tr-TR" sz="1800" b="0" dirty="0">
                <a:solidFill>
                  <a:schemeClr val="tx1"/>
                </a:solidFill>
              </a:rPr>
              <a:t>öğrenme sistemi ile, gönüllüler arasından belirlenen öğrencilerin katılımıyla, diğer öğrencilerin online katılımıyla yapılması,</a:t>
            </a:r>
            <a:br>
              <a:rPr lang="tr-TR" sz="1800" b="0" dirty="0">
                <a:solidFill>
                  <a:schemeClr val="tx1"/>
                </a:solidFill>
              </a:rPr>
            </a:br>
            <a:r>
              <a:rPr lang="tr-TR" sz="1800" dirty="0">
                <a:solidFill>
                  <a:schemeClr val="tx1"/>
                </a:solidFill>
              </a:rPr>
              <a:t>5</a:t>
            </a:r>
            <a:r>
              <a:rPr lang="tr-TR" sz="1800" b="0" dirty="0">
                <a:solidFill>
                  <a:schemeClr val="tx1"/>
                </a:solidFill>
              </a:rPr>
              <a:t>. Uygulama, laboratuvar vb. içerikleri olan derslerin uygulama/laboratuvar kısımlarının düşük yoğunluk ve düşük temas sağlanacak şekilde yüz yüze yapılmasına karar verilmiştir.</a:t>
            </a:r>
            <a:br>
              <a:rPr lang="tr-TR" sz="1800" b="0" dirty="0">
                <a:solidFill>
                  <a:schemeClr val="tx1"/>
                </a:solidFill>
              </a:rPr>
            </a:br>
            <a:br>
              <a:rPr lang="tr-TR" sz="2400" b="0" dirty="0">
                <a:solidFill>
                  <a:schemeClr val="tx1"/>
                </a:solidFill>
              </a:rPr>
            </a:br>
            <a:br>
              <a:rPr lang="tr-TR" sz="2400" b="0" dirty="0">
                <a:solidFill>
                  <a:schemeClr val="tx1"/>
                </a:solidFill>
              </a:rPr>
            </a:br>
            <a:r>
              <a:rPr lang="tr-TR" sz="2400" b="0" dirty="0">
                <a:solidFill>
                  <a:schemeClr val="tx1"/>
                </a:solidFill>
              </a:rPr>
              <a:t>	</a:t>
            </a:r>
            <a:endParaRPr lang="tr-TR" sz="2400" dirty="0"/>
          </a:p>
        </p:txBody>
      </p:sp>
      <p:sp>
        <p:nvSpPr>
          <p:cNvPr id="4" name="Unvan 1">
            <a:extLst>
              <a:ext uri="{FF2B5EF4-FFF2-40B4-BE49-F238E27FC236}">
                <a16:creationId xmlns:a16="http://schemas.microsoft.com/office/drawing/2014/main" id="{CB99F18D-650C-4562-A908-106B1BE0EE6D}"/>
              </a:ext>
            </a:extLst>
          </p:cNvPr>
          <p:cNvSpPr txBox="1">
            <a:spLocks/>
          </p:cNvSpPr>
          <p:nvPr/>
        </p:nvSpPr>
        <p:spPr>
          <a:xfrm>
            <a:off x="1052195" y="680865"/>
            <a:ext cx="8839200" cy="984885"/>
          </a:xfrm>
          <a:prstGeom prst="rect">
            <a:avLst/>
          </a:prstGeom>
        </p:spPr>
        <p:txBody>
          <a:bodyPr wrap="square" lIns="0" tIns="0" rIns="0" bIns="0">
            <a:spAutoFit/>
          </a:bodyPr>
          <a:lstStyle>
            <a:lvl1pPr>
              <a:defRPr sz="4000" b="1" i="0">
                <a:solidFill>
                  <a:srgbClr val="0089CF"/>
                </a:solidFill>
                <a:latin typeface="Calibri"/>
                <a:ea typeface="+mj-ea"/>
                <a:cs typeface="Calibri"/>
              </a:defRPr>
            </a:lvl1pPr>
          </a:lstStyle>
          <a:p>
            <a:pPr algn="ctr"/>
            <a:r>
              <a:rPr lang="tr-TR" sz="3200" kern="0" dirty="0"/>
              <a:t>Üniversite Yönetimince </a:t>
            </a:r>
            <a:br>
              <a:rPr lang="tr-TR" sz="3200" kern="0" dirty="0"/>
            </a:br>
            <a:r>
              <a:rPr lang="tr-TR" sz="3200" kern="0" dirty="0" err="1"/>
              <a:t>Pandemi</a:t>
            </a:r>
            <a:r>
              <a:rPr lang="tr-TR" sz="3200" kern="0" dirty="0"/>
              <a:t> Koşullarına Göre Yapılan Güncellemeler</a:t>
            </a:r>
          </a:p>
        </p:txBody>
      </p:sp>
      <p:sp>
        <p:nvSpPr>
          <p:cNvPr id="5" name="Yıldız: 5 Nokta 4">
            <a:extLst>
              <a:ext uri="{FF2B5EF4-FFF2-40B4-BE49-F238E27FC236}">
                <a16:creationId xmlns:a16="http://schemas.microsoft.com/office/drawing/2014/main" id="{9253A404-0EDB-42C8-B8E0-2B1245E3933B}"/>
              </a:ext>
            </a:extLst>
          </p:cNvPr>
          <p:cNvSpPr/>
          <p:nvPr/>
        </p:nvSpPr>
        <p:spPr>
          <a:xfrm rot="1040152">
            <a:off x="9490392" y="279863"/>
            <a:ext cx="802005" cy="802005"/>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79"/>
          </a:p>
        </p:txBody>
      </p:sp>
    </p:spTree>
    <p:extLst>
      <p:ext uri="{BB962C8B-B14F-4D97-AF65-F5344CB8AC3E}">
        <p14:creationId xmlns:p14="http://schemas.microsoft.com/office/powerpoint/2010/main" val="30777344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FC2B2C41-AC1C-F240-82B7-03BC8F0348CF}"/>
              </a:ext>
            </a:extLst>
          </p:cNvPr>
          <p:cNvSpPr>
            <a:spLocks noGrp="1"/>
          </p:cNvSpPr>
          <p:nvPr>
            <p:ph type="body" idx="1"/>
          </p:nvPr>
        </p:nvSpPr>
        <p:spPr>
          <a:xfrm>
            <a:off x="1155700" y="352425"/>
            <a:ext cx="9832975" cy="492443"/>
          </a:xfrm>
        </p:spPr>
        <p:txBody>
          <a:bodyPr/>
          <a:lstStyle/>
          <a:p>
            <a:pPr marL="0" indent="0" algn="ctr">
              <a:lnSpc>
                <a:spcPct val="100000"/>
              </a:lnSpc>
              <a:buNone/>
            </a:pPr>
            <a:r>
              <a:rPr lang="en-US" sz="3200" dirty="0"/>
              <a:t>HIBRIT EĞİTİM HAZIRLIKLARI VE SİSTEM KULLANIMI</a:t>
            </a:r>
          </a:p>
        </p:txBody>
      </p:sp>
      <p:sp>
        <p:nvSpPr>
          <p:cNvPr id="7" name="Metin kutusu 6">
            <a:extLst>
              <a:ext uri="{FF2B5EF4-FFF2-40B4-BE49-F238E27FC236}">
                <a16:creationId xmlns:a16="http://schemas.microsoft.com/office/drawing/2014/main" id="{D9603909-918C-E244-9A9A-4D80DDE385FD}"/>
              </a:ext>
            </a:extLst>
          </p:cNvPr>
          <p:cNvSpPr txBox="1"/>
          <p:nvPr/>
        </p:nvSpPr>
        <p:spPr>
          <a:xfrm>
            <a:off x="546100" y="1419225"/>
            <a:ext cx="9909175" cy="5447645"/>
          </a:xfrm>
          <a:prstGeom prst="rect">
            <a:avLst/>
          </a:prstGeom>
          <a:noFill/>
        </p:spPr>
        <p:txBody>
          <a:bodyPr wrap="square" rtlCol="0">
            <a:spAutoFit/>
          </a:bodyPr>
          <a:lstStyle/>
          <a:p>
            <a:r>
              <a:rPr lang="tr-TR" sz="2400" b="1" dirty="0">
                <a:solidFill>
                  <a:schemeClr val="tx2">
                    <a:lumMod val="75000"/>
                  </a:schemeClr>
                </a:solidFill>
              </a:rPr>
              <a:t>1.HİJYEN VE SANİTASYON ÇALIŞMALARI YAPILDI</a:t>
            </a:r>
          </a:p>
          <a:p>
            <a:r>
              <a:rPr lang="tr-TR" sz="2000" dirty="0" err="1"/>
              <a:t>Pandemi</a:t>
            </a:r>
            <a:r>
              <a:rPr lang="tr-TR" sz="2000" dirty="0"/>
              <a:t> ile ilgili görsellerinin oluşturulması </a:t>
            </a:r>
          </a:p>
          <a:p>
            <a:pPr lvl="0"/>
            <a:r>
              <a:rPr lang="tr-TR" sz="2000" dirty="0"/>
              <a:t>	Amfi / Sınıf ve Laboratuvar kapasite bilgisi görseli</a:t>
            </a:r>
          </a:p>
          <a:p>
            <a:pPr lvl="0"/>
            <a:r>
              <a:rPr lang="tr-TR" sz="2000" dirty="0"/>
              <a:t>	Oturulabilecek  alanlarla ilgili görseller</a:t>
            </a:r>
          </a:p>
          <a:p>
            <a:pPr lvl="0"/>
            <a:r>
              <a:rPr lang="tr-TR" sz="2000" dirty="0"/>
              <a:t>Uyarılar (</a:t>
            </a:r>
            <a:r>
              <a:rPr lang="tr-TR" sz="2000" dirty="0" err="1"/>
              <a:t>pandemi</a:t>
            </a:r>
            <a:r>
              <a:rPr lang="tr-TR" sz="2000" dirty="0"/>
              <a:t> bilgilendirme)</a:t>
            </a:r>
          </a:p>
          <a:p>
            <a:pPr lvl="0"/>
            <a:r>
              <a:rPr lang="tr-TR" sz="2000" dirty="0"/>
              <a:t>Dezenfektan, maske, siperlik sağlandı, </a:t>
            </a:r>
            <a:r>
              <a:rPr lang="tr-TR" sz="2000" b="1" dirty="0"/>
              <a:t>HES KODU</a:t>
            </a:r>
          </a:p>
          <a:p>
            <a:pPr lvl="0"/>
            <a:endParaRPr lang="tr-TR" sz="2000" dirty="0"/>
          </a:p>
          <a:p>
            <a:pPr lvl="0"/>
            <a:r>
              <a:rPr lang="tr-TR" sz="2400" b="1" dirty="0">
                <a:solidFill>
                  <a:schemeClr val="tx2">
                    <a:lumMod val="75000"/>
                  </a:schemeClr>
                </a:solidFill>
              </a:rPr>
              <a:t>2.TEKNİK DONAMIMLARIN HAZIRLANDI</a:t>
            </a:r>
          </a:p>
          <a:p>
            <a:pPr lvl="0"/>
            <a:r>
              <a:rPr lang="tr-TR" sz="2000" dirty="0"/>
              <a:t>Akıllı tahtada kullanılan </a:t>
            </a:r>
            <a:r>
              <a:rPr lang="tr-TR" sz="2000" dirty="0" err="1"/>
              <a:t>pc</a:t>
            </a:r>
            <a:r>
              <a:rPr lang="tr-TR" sz="2000" dirty="0"/>
              <a:t> </a:t>
            </a:r>
            <a:r>
              <a:rPr lang="tr-TR" sz="2000" dirty="0" err="1"/>
              <a:t>ler</a:t>
            </a:r>
            <a:r>
              <a:rPr lang="tr-TR" sz="2000" dirty="0"/>
              <a:t> formatlandı ve minimum yazılım yüklendi</a:t>
            </a:r>
          </a:p>
          <a:p>
            <a:pPr lvl="0"/>
            <a:r>
              <a:rPr lang="tr-TR" sz="2000" dirty="0"/>
              <a:t>Yaka mikrofonları hazırlandı</a:t>
            </a:r>
          </a:p>
          <a:p>
            <a:pPr lvl="0"/>
            <a:r>
              <a:rPr lang="tr-TR" sz="2000" dirty="0"/>
              <a:t>Kamera ve </a:t>
            </a:r>
            <a:r>
              <a:rPr lang="tr-TR" sz="2000" dirty="0" err="1"/>
              <a:t>tripotlar</a:t>
            </a:r>
            <a:r>
              <a:rPr lang="tr-TR" sz="2000" dirty="0"/>
              <a:t> hazırlandı</a:t>
            </a:r>
          </a:p>
          <a:p>
            <a:pPr lvl="0"/>
            <a:r>
              <a:rPr lang="tr-TR" sz="2000" dirty="0"/>
              <a:t>Kablosuz klavye ve Mouse sağlandı</a:t>
            </a:r>
          </a:p>
          <a:p>
            <a:r>
              <a:rPr lang="tr-TR" sz="2000" dirty="0"/>
              <a:t>Kapasite nedeniyle derslere katılım sağlamayacak öğrenciler için </a:t>
            </a:r>
            <a:r>
              <a:rPr lang="tr-TR" sz="2000" dirty="0" err="1"/>
              <a:t>wireless</a:t>
            </a:r>
            <a:r>
              <a:rPr lang="tr-TR" sz="2000" dirty="0"/>
              <a:t> bant genişliği organize yeniden gözden geçirildi ve gerekli kontrollerin sağlandı</a:t>
            </a:r>
          </a:p>
          <a:p>
            <a:r>
              <a:rPr lang="tr-TR" sz="2000" dirty="0"/>
              <a:t>Kapasite nedeniyle derslere katılım sağlayamayacak öğrenciler için kablolu bağlantı sağlayabilecekleri noktalar, istasyonlar ve gerekli elektrik altyapısı (priz vb.) sağlandı</a:t>
            </a:r>
          </a:p>
          <a:p>
            <a:endParaRPr lang="tr-TR" sz="2000" b="1" dirty="0">
              <a:solidFill>
                <a:schemeClr val="tx2">
                  <a:lumMod val="75000"/>
                </a:schemeClr>
              </a:solidFill>
            </a:endParaRPr>
          </a:p>
        </p:txBody>
      </p:sp>
    </p:spTree>
    <p:extLst>
      <p:ext uri="{BB962C8B-B14F-4D97-AF65-F5344CB8AC3E}">
        <p14:creationId xmlns:p14="http://schemas.microsoft.com/office/powerpoint/2010/main" val="189184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6B15F265-D0BC-AC4F-B3EE-D43368D9A673}"/>
              </a:ext>
            </a:extLst>
          </p:cNvPr>
          <p:cNvSpPr txBox="1"/>
          <p:nvPr/>
        </p:nvSpPr>
        <p:spPr>
          <a:xfrm>
            <a:off x="393701" y="1876425"/>
            <a:ext cx="9906000" cy="4585871"/>
          </a:xfrm>
          <a:prstGeom prst="rect">
            <a:avLst/>
          </a:prstGeom>
          <a:noFill/>
        </p:spPr>
        <p:txBody>
          <a:bodyPr wrap="square" rtlCol="0">
            <a:spAutoFit/>
          </a:bodyPr>
          <a:lstStyle/>
          <a:p>
            <a:r>
              <a:rPr lang="tr-TR" sz="2400" b="1" dirty="0">
                <a:solidFill>
                  <a:schemeClr val="tx2">
                    <a:lumMod val="75000"/>
                  </a:schemeClr>
                </a:solidFill>
              </a:rPr>
              <a:t>3.ENSTİTÜ / FAKÜLTE / YÜKSEKOKUL / MESLEK YÜKSEKOKUL KAPASİTE BİLGİLERİNİN BELİRLENMESİ İÇİN GEREKLİ TABLOLARIN OLUŞTURULDU</a:t>
            </a:r>
          </a:p>
          <a:p>
            <a:r>
              <a:rPr lang="tr-TR" altLang="tr-TR" sz="2000" dirty="0" err="1">
                <a:ea typeface="Times New Roman" panose="02020603050405020304" pitchFamily="18" charset="0"/>
                <a:cs typeface="Times New Roman" panose="02020603050405020304" pitchFamily="18" charset="0"/>
              </a:rPr>
              <a:t>Pandemi</a:t>
            </a:r>
            <a:r>
              <a:rPr lang="tr-TR" altLang="tr-TR" sz="2000" dirty="0">
                <a:ea typeface="Times New Roman" panose="02020603050405020304" pitchFamily="18" charset="0"/>
                <a:cs typeface="Times New Roman" panose="02020603050405020304" pitchFamily="18" charset="0"/>
              </a:rPr>
              <a:t> şartlarına uygun olarak </a:t>
            </a:r>
            <a:r>
              <a:rPr lang="tr-TR" altLang="tr-TR" sz="2000" b="1" dirty="0">
                <a:ea typeface="Times New Roman" panose="02020603050405020304" pitchFamily="18" charset="0"/>
                <a:cs typeface="Times New Roman" panose="02020603050405020304" pitchFamily="18" charset="0"/>
              </a:rPr>
              <a:t>öğrenci sayılarının</a:t>
            </a:r>
            <a:r>
              <a:rPr lang="tr-TR" altLang="tr-TR" sz="2000" dirty="0">
                <a:ea typeface="Times New Roman" panose="02020603050405020304" pitchFamily="18" charset="0"/>
                <a:cs typeface="Times New Roman" panose="02020603050405020304" pitchFamily="18" charset="0"/>
              </a:rPr>
              <a:t> belirlendi</a:t>
            </a:r>
            <a:endParaRPr lang="tr-TR" altLang="tr-TR" sz="2000" dirty="0"/>
          </a:p>
          <a:p>
            <a:r>
              <a:rPr lang="tr-TR" altLang="tr-TR" sz="2000" dirty="0"/>
              <a:t>Sınıf listelerinin hazırlandı</a:t>
            </a:r>
          </a:p>
          <a:p>
            <a:pPr lvl="0"/>
            <a:r>
              <a:rPr lang="tr-TR" sz="2000" dirty="0"/>
              <a:t>Yoğunluğu göre bina ve derslik seçimlerinin yapıldı</a:t>
            </a:r>
          </a:p>
          <a:p>
            <a:pPr lvl="0"/>
            <a:r>
              <a:rPr lang="tr-TR" sz="2000" dirty="0"/>
              <a:t>Yeni ders programların oluşturuldu</a:t>
            </a:r>
          </a:p>
          <a:p>
            <a:pPr lvl="0"/>
            <a:endParaRPr lang="tr-TR" sz="2000" dirty="0">
              <a:latin typeface="Calibri" panose="020F0502020204030204" pitchFamily="34" charset="0"/>
              <a:ea typeface="Calibri" panose="020F0502020204030204" pitchFamily="34" charset="0"/>
              <a:cs typeface="Times New Roman" panose="02020603050405020304" pitchFamily="18" charset="0"/>
            </a:endParaRPr>
          </a:p>
          <a:p>
            <a:r>
              <a:rPr lang="tr-TR" sz="2400" b="1" dirty="0">
                <a:solidFill>
                  <a:schemeClr val="tx2">
                    <a:lumMod val="75000"/>
                  </a:schemeClr>
                </a:solidFill>
              </a:rPr>
              <a:t>4. DERSLER İLE İLGİLİ DURUMLARIN GÖZDEN GEÇİRİLMESİ</a:t>
            </a:r>
          </a:p>
          <a:p>
            <a:r>
              <a:rPr lang="tr-TR" sz="2000" b="1" dirty="0"/>
              <a:t>Öğrenci Bilgi Sistemi (OBS)</a:t>
            </a:r>
            <a:r>
              <a:rPr lang="tr-TR" sz="2000" dirty="0"/>
              <a:t>, </a:t>
            </a:r>
            <a:r>
              <a:rPr lang="tr-TR" sz="2000" b="1" dirty="0" err="1"/>
              <a:t>Proliz</a:t>
            </a:r>
            <a:r>
              <a:rPr lang="tr-TR" sz="2000" dirty="0"/>
              <a:t> ve </a:t>
            </a:r>
            <a:r>
              <a:rPr lang="tr-TR" sz="2000" b="1" dirty="0"/>
              <a:t>KEYPS</a:t>
            </a:r>
            <a:r>
              <a:rPr lang="tr-TR" sz="2000" dirty="0"/>
              <a:t> sisteminde </a:t>
            </a:r>
            <a:r>
              <a:rPr lang="tr-TR" sz="2000" b="1" dirty="0"/>
              <a:t>ders programlarının görüntülenmesi</a:t>
            </a:r>
            <a:r>
              <a:rPr lang="tr-TR" sz="2000" dirty="0"/>
              <a:t> ve </a:t>
            </a:r>
            <a:r>
              <a:rPr lang="tr-TR" sz="2000" b="1" dirty="0"/>
              <a:t>takibinin yapılabilmesine</a:t>
            </a:r>
            <a:r>
              <a:rPr lang="tr-TR" sz="2000" dirty="0"/>
              <a:t> yönelik çalışmalar yapıldı </a:t>
            </a:r>
          </a:p>
          <a:p>
            <a:r>
              <a:rPr lang="tr-TR" sz="2000" b="1" dirty="0"/>
              <a:t>Rektörlük ve Fakülte Seçmeli Derslerin</a:t>
            </a:r>
            <a:r>
              <a:rPr lang="tr-TR" sz="2000" dirty="0"/>
              <a:t> durumu gözden geçirildi </a:t>
            </a:r>
          </a:p>
          <a:p>
            <a:r>
              <a:rPr lang="tr-TR" sz="2000" b="1" dirty="0"/>
              <a:t>İngilizce Derslerinin</a:t>
            </a:r>
            <a:r>
              <a:rPr lang="tr-TR" sz="2000" dirty="0"/>
              <a:t> gözden geçirildi</a:t>
            </a:r>
          </a:p>
          <a:p>
            <a:r>
              <a:rPr lang="tr-TR" sz="2000" b="1" dirty="0"/>
              <a:t>5i </a:t>
            </a:r>
            <a:r>
              <a:rPr lang="tr-TR" sz="2000" dirty="0"/>
              <a:t>derslerine (AİT; Türkçe; Bilgisayar, İş Sağlığı) yönelik planlamanın yapıldı</a:t>
            </a:r>
          </a:p>
          <a:p>
            <a:r>
              <a:rPr lang="tr-TR" sz="2000" b="1" dirty="0"/>
              <a:t>65 yaş üstü akademisyenlerin</a:t>
            </a:r>
            <a:r>
              <a:rPr lang="tr-TR" sz="2000" dirty="0"/>
              <a:t> durumları planlandı</a:t>
            </a:r>
            <a:endParaRPr lang="en-US" sz="2000" dirty="0"/>
          </a:p>
        </p:txBody>
      </p:sp>
      <p:sp>
        <p:nvSpPr>
          <p:cNvPr id="5" name="Metin Yer Tutucusu 2">
            <a:extLst>
              <a:ext uri="{FF2B5EF4-FFF2-40B4-BE49-F238E27FC236}">
                <a16:creationId xmlns:a16="http://schemas.microsoft.com/office/drawing/2014/main" id="{2139C97E-F197-0C46-91EE-5E5B22F14351}"/>
              </a:ext>
            </a:extLst>
          </p:cNvPr>
          <p:cNvSpPr>
            <a:spLocks noGrp="1"/>
          </p:cNvSpPr>
          <p:nvPr>
            <p:ph type="body" idx="1"/>
          </p:nvPr>
        </p:nvSpPr>
        <p:spPr>
          <a:xfrm>
            <a:off x="393701" y="1190625"/>
            <a:ext cx="9832975" cy="492443"/>
          </a:xfrm>
        </p:spPr>
        <p:txBody>
          <a:bodyPr/>
          <a:lstStyle/>
          <a:p>
            <a:pPr marL="0" indent="0" algn="ctr">
              <a:lnSpc>
                <a:spcPct val="100000"/>
              </a:lnSpc>
              <a:buNone/>
            </a:pPr>
            <a:r>
              <a:rPr lang="en-US" sz="3200" dirty="0"/>
              <a:t>HIBRIT EĞİTİM HAZIRLIKLARI VE SİSTEM KULLANIMI</a:t>
            </a:r>
          </a:p>
        </p:txBody>
      </p:sp>
    </p:spTree>
    <p:extLst>
      <p:ext uri="{BB962C8B-B14F-4D97-AF65-F5344CB8AC3E}">
        <p14:creationId xmlns:p14="http://schemas.microsoft.com/office/powerpoint/2010/main" val="3553951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8A7549A-3D3E-4579-B0A6-DDC21FA2F3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231" y="1912049"/>
            <a:ext cx="4921227" cy="4512460"/>
          </a:xfrm>
          <a:prstGeom prst="rect">
            <a:avLst/>
          </a:prstGeom>
        </p:spPr>
      </p:pic>
      <p:sp>
        <p:nvSpPr>
          <p:cNvPr id="3" name="Metin Yer Tutucusu 2">
            <a:extLst>
              <a:ext uri="{FF2B5EF4-FFF2-40B4-BE49-F238E27FC236}">
                <a16:creationId xmlns:a16="http://schemas.microsoft.com/office/drawing/2014/main" id="{00402DA5-BCB5-B949-A184-13A05CEEEE20}"/>
              </a:ext>
            </a:extLst>
          </p:cNvPr>
          <p:cNvSpPr>
            <a:spLocks noGrp="1"/>
          </p:cNvSpPr>
          <p:nvPr>
            <p:ph type="body" idx="1"/>
          </p:nvPr>
        </p:nvSpPr>
        <p:spPr>
          <a:xfrm>
            <a:off x="1917700" y="428625"/>
            <a:ext cx="7848600" cy="745076"/>
          </a:xfrm>
        </p:spPr>
        <p:txBody>
          <a:bodyPr/>
          <a:lstStyle/>
          <a:p>
            <a:pPr marL="0" indent="0">
              <a:buNone/>
            </a:pPr>
            <a:r>
              <a:rPr lang="en-US" dirty="0"/>
              <a:t>GÜVENLİ SINAV UYGULAMALARI</a:t>
            </a:r>
          </a:p>
        </p:txBody>
      </p:sp>
      <p:pic>
        <p:nvPicPr>
          <p:cNvPr id="5" name="Resim 4">
            <a:extLst>
              <a:ext uri="{FF2B5EF4-FFF2-40B4-BE49-F238E27FC236}">
                <a16:creationId xmlns:a16="http://schemas.microsoft.com/office/drawing/2014/main" id="{F3A88687-583C-1D48-AC03-01F832460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8600" y="1735404"/>
            <a:ext cx="5106347" cy="5106347"/>
          </a:xfrm>
          <a:prstGeom prst="rect">
            <a:avLst/>
          </a:prstGeom>
        </p:spPr>
      </p:pic>
      <p:sp>
        <p:nvSpPr>
          <p:cNvPr id="7" name="Metin kutusu 6">
            <a:extLst>
              <a:ext uri="{FF2B5EF4-FFF2-40B4-BE49-F238E27FC236}">
                <a16:creationId xmlns:a16="http://schemas.microsoft.com/office/drawing/2014/main" id="{D7E1AE9A-B7A6-234C-B7FA-CE0FFCB924DB}"/>
              </a:ext>
            </a:extLst>
          </p:cNvPr>
          <p:cNvSpPr txBox="1"/>
          <p:nvPr/>
        </p:nvSpPr>
        <p:spPr>
          <a:xfrm>
            <a:off x="381091" y="1223720"/>
            <a:ext cx="9982733" cy="461665"/>
          </a:xfrm>
          <a:prstGeom prst="rect">
            <a:avLst/>
          </a:prstGeom>
          <a:noFill/>
        </p:spPr>
        <p:txBody>
          <a:bodyPr wrap="none" rtlCol="0">
            <a:spAutoFit/>
          </a:bodyPr>
          <a:lstStyle/>
          <a:p>
            <a:r>
              <a:rPr lang="en-US" sz="2400" b="1" dirty="0" err="1">
                <a:solidFill>
                  <a:schemeClr val="tx2">
                    <a:lumMod val="60000"/>
                    <a:lumOff val="40000"/>
                  </a:schemeClr>
                </a:solidFill>
              </a:rPr>
              <a:t>Üniversitemiz</a:t>
            </a:r>
            <a:r>
              <a:rPr lang="en-US" sz="2400" b="1" dirty="0">
                <a:solidFill>
                  <a:schemeClr val="tx2">
                    <a:lumMod val="60000"/>
                    <a:lumOff val="40000"/>
                  </a:schemeClr>
                </a:solidFill>
              </a:rPr>
              <a:t> </a:t>
            </a:r>
            <a:r>
              <a:rPr lang="en-US" sz="2400" b="1" dirty="0" err="1">
                <a:solidFill>
                  <a:schemeClr val="tx2">
                    <a:lumMod val="60000"/>
                    <a:lumOff val="40000"/>
                  </a:schemeClr>
                </a:solidFill>
              </a:rPr>
              <a:t>akademilk</a:t>
            </a:r>
            <a:r>
              <a:rPr lang="en-US" sz="2400" b="1" dirty="0">
                <a:solidFill>
                  <a:schemeClr val="tx2">
                    <a:lumMod val="60000"/>
                    <a:lumOff val="40000"/>
                  </a:schemeClr>
                </a:solidFill>
              </a:rPr>
              <a:t> </a:t>
            </a:r>
            <a:r>
              <a:rPr lang="en-US" sz="2400" b="1" dirty="0" err="1">
                <a:solidFill>
                  <a:schemeClr val="tx2">
                    <a:lumMod val="60000"/>
                    <a:lumOff val="40000"/>
                  </a:schemeClr>
                </a:solidFill>
              </a:rPr>
              <a:t>takvimine</a:t>
            </a:r>
            <a:r>
              <a:rPr lang="en-US" sz="2400" b="1" dirty="0">
                <a:solidFill>
                  <a:schemeClr val="tx2">
                    <a:lumMod val="60000"/>
                    <a:lumOff val="40000"/>
                  </a:schemeClr>
                </a:solidFill>
              </a:rPr>
              <a:t> </a:t>
            </a:r>
            <a:r>
              <a:rPr lang="en-US" sz="2400" b="1" dirty="0" err="1">
                <a:solidFill>
                  <a:schemeClr val="tx2">
                    <a:lumMod val="60000"/>
                    <a:lumOff val="40000"/>
                  </a:schemeClr>
                </a:solidFill>
              </a:rPr>
              <a:t>göre</a:t>
            </a:r>
            <a:r>
              <a:rPr lang="en-US" sz="2400" b="1" dirty="0">
                <a:solidFill>
                  <a:schemeClr val="tx2">
                    <a:lumMod val="60000"/>
                    <a:lumOff val="40000"/>
                  </a:schemeClr>
                </a:solidFill>
              </a:rPr>
              <a:t> 21-29 </a:t>
            </a:r>
            <a:r>
              <a:rPr lang="en-US" sz="2400" b="1" dirty="0" err="1">
                <a:solidFill>
                  <a:schemeClr val="tx2">
                    <a:lumMod val="60000"/>
                    <a:lumOff val="40000"/>
                  </a:schemeClr>
                </a:solidFill>
              </a:rPr>
              <a:t>Kasım</a:t>
            </a:r>
            <a:r>
              <a:rPr lang="en-US" sz="2400" b="1" dirty="0">
                <a:solidFill>
                  <a:schemeClr val="tx2">
                    <a:lumMod val="60000"/>
                    <a:lumOff val="40000"/>
                  </a:schemeClr>
                </a:solidFill>
              </a:rPr>
              <a:t> 2020 Ara </a:t>
            </a:r>
            <a:r>
              <a:rPr lang="en-US" sz="2400" b="1" dirty="0" err="1">
                <a:solidFill>
                  <a:schemeClr val="tx2">
                    <a:lumMod val="60000"/>
                    <a:lumOff val="40000"/>
                  </a:schemeClr>
                </a:solidFill>
              </a:rPr>
              <a:t>Sınav</a:t>
            </a:r>
            <a:r>
              <a:rPr lang="en-US" sz="2400" b="1" dirty="0">
                <a:solidFill>
                  <a:schemeClr val="tx2">
                    <a:lumMod val="60000"/>
                    <a:lumOff val="40000"/>
                  </a:schemeClr>
                </a:solidFill>
              </a:rPr>
              <a:t> </a:t>
            </a:r>
            <a:r>
              <a:rPr lang="en-US" sz="2400" b="1" dirty="0" err="1">
                <a:solidFill>
                  <a:schemeClr val="tx2">
                    <a:lumMod val="60000"/>
                    <a:lumOff val="40000"/>
                  </a:schemeClr>
                </a:solidFill>
              </a:rPr>
              <a:t>Tarihleri</a:t>
            </a:r>
            <a:endParaRPr lang="en-US" sz="2400" b="1" dirty="0">
              <a:solidFill>
                <a:schemeClr val="tx2">
                  <a:lumMod val="60000"/>
                  <a:lumOff val="40000"/>
                </a:schemeClr>
              </a:solidFill>
            </a:endParaRPr>
          </a:p>
        </p:txBody>
      </p:sp>
    </p:spTree>
    <p:extLst>
      <p:ext uri="{BB962C8B-B14F-4D97-AF65-F5344CB8AC3E}">
        <p14:creationId xmlns:p14="http://schemas.microsoft.com/office/powerpoint/2010/main" val="230939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1FBEE6E5-78ED-3545-A7C6-1AE0FA469FE2}"/>
              </a:ext>
            </a:extLst>
          </p:cNvPr>
          <p:cNvSpPr txBox="1"/>
          <p:nvPr/>
        </p:nvSpPr>
        <p:spPr>
          <a:xfrm>
            <a:off x="203200" y="1266825"/>
            <a:ext cx="10287000" cy="5632311"/>
          </a:xfrm>
          <a:prstGeom prst="rect">
            <a:avLst/>
          </a:prstGeom>
          <a:noFill/>
        </p:spPr>
        <p:txBody>
          <a:bodyPr wrap="square" rtlCol="0">
            <a:spAutoFit/>
          </a:bodyPr>
          <a:lstStyle/>
          <a:p>
            <a:pPr marL="342900" lvl="0" indent="-342900">
              <a:buFont typeface="Wingdings" pitchFamily="2" charset="2"/>
              <a:buChar char="ü"/>
            </a:pPr>
            <a:r>
              <a:rPr lang="tr-TR" sz="2400" dirty="0"/>
              <a:t>Sınav öncesi, öğrencilere sınav taahhüt metni onaylatılmaktadır. (Metnin detaylı hali web sayfasında paylaşılmış olup öğrenciler özet metni okuyup onaylayarak sınava giriş yapabilmektedir.)</a:t>
            </a:r>
          </a:p>
          <a:p>
            <a:pPr marL="342900" lvl="0" indent="-342900">
              <a:buFont typeface="Wingdings" pitchFamily="2" charset="2"/>
              <a:buChar char="ü"/>
            </a:pPr>
            <a:r>
              <a:rPr lang="tr-TR" sz="2400" dirty="0"/>
              <a:t>Sınava girişte öğrenci tüm ekran paylaşımı, kamera ve mikrofon paylaşımına izin vererek sınava girmektedir.</a:t>
            </a:r>
          </a:p>
          <a:p>
            <a:pPr marL="342900" lvl="0" indent="-342900">
              <a:buFont typeface="Wingdings" pitchFamily="2" charset="2"/>
              <a:buChar char="ü"/>
            </a:pPr>
            <a:r>
              <a:rPr lang="tr-TR" sz="2400" dirty="0"/>
              <a:t>Sınav esnasında ekran paylaşımı, kamera veya mikrofon kapatılırsa sınav ekranı kapanmaktadır.</a:t>
            </a:r>
          </a:p>
          <a:p>
            <a:pPr marL="342900" lvl="0" indent="-342900">
              <a:buFont typeface="Wingdings" pitchFamily="2" charset="2"/>
              <a:buChar char="ü"/>
            </a:pPr>
            <a:r>
              <a:rPr lang="tr-TR" sz="2400" dirty="0"/>
              <a:t>Sınav esnasında öğrenci, sınav ekranı dışında farklı bir sayfa açarsa veya daha önceden açılmış bir sayfaya geçiş yaparsa sınavdan atılmaktadır.</a:t>
            </a:r>
          </a:p>
          <a:p>
            <a:pPr marL="342900" lvl="0" indent="-342900">
              <a:buFont typeface="Wingdings" pitchFamily="2" charset="2"/>
              <a:buChar char="ü"/>
            </a:pPr>
            <a:r>
              <a:rPr lang="tr-TR" sz="2400" dirty="0"/>
              <a:t>Sınav süresince ekran, kamera ve ses kaydı yapılmaktadır.</a:t>
            </a:r>
          </a:p>
          <a:p>
            <a:pPr marL="342900" lvl="0" indent="-342900">
              <a:buFont typeface="Wingdings" pitchFamily="2" charset="2"/>
              <a:buChar char="ü"/>
            </a:pPr>
            <a:r>
              <a:rPr lang="tr-TR" sz="2400" dirty="0"/>
              <a:t>Sınav ekranında geri butonu kapalıdır. </a:t>
            </a:r>
          </a:p>
          <a:p>
            <a:pPr marL="342900" lvl="0" indent="-342900">
              <a:buFont typeface="Wingdings" pitchFamily="2" charset="2"/>
              <a:buChar char="ü"/>
            </a:pPr>
            <a:r>
              <a:rPr lang="tr-TR" sz="2400" dirty="0"/>
              <a:t>Her soruda süre tanımlıdır. Soruya tanımlı süre bittiğinde sistem öğrenciyi bir sonraki soruya yönlendirmektedir. Bu süre bazı sınavlarda her soruda farklı süreler olarak tanımlanabilmektedir.</a:t>
            </a:r>
          </a:p>
          <a:p>
            <a:pPr marL="342900" indent="-342900">
              <a:buFont typeface="Wingdings" pitchFamily="2" charset="2"/>
              <a:buChar char="ü"/>
            </a:pPr>
            <a:r>
              <a:rPr lang="tr-TR" sz="2400" dirty="0"/>
              <a:t>Sınav esnasında gerçekleştirilen bütün eylemlerin </a:t>
            </a:r>
            <a:r>
              <a:rPr lang="tr-TR" sz="2400" dirty="0" err="1"/>
              <a:t>logları</a:t>
            </a:r>
            <a:r>
              <a:rPr lang="tr-TR" sz="2400" dirty="0"/>
              <a:t> kaydedilmektedir. </a:t>
            </a:r>
            <a:endParaRPr lang="en-US" sz="2400" dirty="0"/>
          </a:p>
        </p:txBody>
      </p:sp>
      <p:sp>
        <p:nvSpPr>
          <p:cNvPr id="5" name="Metin Yer Tutucusu 2">
            <a:extLst>
              <a:ext uri="{FF2B5EF4-FFF2-40B4-BE49-F238E27FC236}">
                <a16:creationId xmlns:a16="http://schemas.microsoft.com/office/drawing/2014/main" id="{D88C8F7A-A6DF-3A4B-B262-E66CFA908B93}"/>
              </a:ext>
            </a:extLst>
          </p:cNvPr>
          <p:cNvSpPr>
            <a:spLocks noGrp="1"/>
          </p:cNvSpPr>
          <p:nvPr>
            <p:ph type="body" idx="1"/>
          </p:nvPr>
        </p:nvSpPr>
        <p:spPr>
          <a:xfrm>
            <a:off x="1917700" y="428625"/>
            <a:ext cx="7848600" cy="745076"/>
          </a:xfrm>
        </p:spPr>
        <p:txBody>
          <a:bodyPr/>
          <a:lstStyle/>
          <a:p>
            <a:pPr marL="0" indent="0">
              <a:buNone/>
            </a:pPr>
            <a:r>
              <a:rPr lang="en-US" dirty="0"/>
              <a:t>GÜVENLİ SINAV UYGULAMALARI</a:t>
            </a:r>
          </a:p>
        </p:txBody>
      </p:sp>
    </p:spTree>
    <p:extLst>
      <p:ext uri="{BB962C8B-B14F-4D97-AF65-F5344CB8AC3E}">
        <p14:creationId xmlns:p14="http://schemas.microsoft.com/office/powerpoint/2010/main" val="1873949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720C6C69-7FEF-4726-9846-1991B84441DC}"/>
              </a:ext>
            </a:extLst>
          </p:cNvPr>
          <p:cNvSpPr>
            <a:spLocks noGrp="1"/>
          </p:cNvSpPr>
          <p:nvPr>
            <p:ph type="title"/>
          </p:nvPr>
        </p:nvSpPr>
        <p:spPr>
          <a:xfrm>
            <a:off x="1765300" y="276225"/>
            <a:ext cx="8534400" cy="1162630"/>
          </a:xfrm>
        </p:spPr>
        <p:txBody>
          <a:bodyPr>
            <a:normAutofit/>
          </a:bodyPr>
          <a:lstStyle/>
          <a:p>
            <a:pPr algn="l"/>
            <a:r>
              <a:rPr lang="tr-TR" b="1" dirty="0">
                <a:solidFill>
                  <a:srgbClr val="00B0F0"/>
                </a:solidFill>
                <a:effectLst>
                  <a:outerShdw blurRad="38100" dist="38100" dir="2700000" algn="tl">
                    <a:srgbClr val="000000">
                      <a:alpha val="43137"/>
                    </a:srgbClr>
                  </a:outerShdw>
                </a:effectLst>
              </a:rPr>
              <a:t>HANGİ SİSTEMLER KULLANILDI?</a:t>
            </a:r>
          </a:p>
        </p:txBody>
      </p:sp>
      <p:sp>
        <p:nvSpPr>
          <p:cNvPr id="3" name="İçerik Yer Tutucusu 2">
            <a:extLst>
              <a:ext uri="{FF2B5EF4-FFF2-40B4-BE49-F238E27FC236}">
                <a16:creationId xmlns:a16="http://schemas.microsoft.com/office/drawing/2014/main" id="{61C0C238-9353-41B9-87D4-1764BE021B38}"/>
              </a:ext>
            </a:extLst>
          </p:cNvPr>
          <p:cNvSpPr>
            <a:spLocks noGrp="1"/>
          </p:cNvSpPr>
          <p:nvPr>
            <p:ph idx="1"/>
          </p:nvPr>
        </p:nvSpPr>
        <p:spPr>
          <a:xfrm>
            <a:off x="394776" y="1038225"/>
            <a:ext cx="9906000" cy="4953000"/>
          </a:xfrm>
        </p:spPr>
        <p:txBody>
          <a:bodyPr>
            <a:noAutofit/>
          </a:bodyPr>
          <a:lstStyle/>
          <a:p>
            <a:r>
              <a:rPr lang="tr-TR" sz="2200" b="0" dirty="0">
                <a:solidFill>
                  <a:schemeClr val="tx1"/>
                </a:solidFill>
                <a:effectLst/>
              </a:rPr>
              <a:t>Asenkron ve Senkron sistemler birlikte kullanılmaya başlandı.</a:t>
            </a:r>
          </a:p>
          <a:p>
            <a:r>
              <a:rPr lang="tr-TR" sz="2200" dirty="0">
                <a:effectLst/>
              </a:rPr>
              <a:t>Senkron tarafta </a:t>
            </a:r>
            <a:r>
              <a:rPr lang="tr-TR" sz="2200" dirty="0" err="1">
                <a:effectLst/>
              </a:rPr>
              <a:t>Advancity</a:t>
            </a:r>
            <a:r>
              <a:rPr lang="tr-TR" sz="2200" dirty="0">
                <a:effectLst/>
              </a:rPr>
              <a:t> ALMS</a:t>
            </a:r>
            <a:r>
              <a:rPr lang="tr-TR" sz="2200" b="0" dirty="0">
                <a:solidFill>
                  <a:schemeClr val="tx1"/>
                </a:solidFill>
                <a:effectLst/>
              </a:rPr>
              <a:t>, asenkron tarafta yine </a:t>
            </a:r>
            <a:r>
              <a:rPr lang="tr-TR" sz="2200" b="0" dirty="0" err="1">
                <a:solidFill>
                  <a:schemeClr val="tx1"/>
                </a:solidFill>
                <a:effectLst/>
              </a:rPr>
              <a:t>Advancity</a:t>
            </a:r>
            <a:r>
              <a:rPr lang="tr-TR" sz="2200" b="0" dirty="0">
                <a:solidFill>
                  <a:schemeClr val="tx1"/>
                </a:solidFill>
                <a:effectLst/>
              </a:rPr>
              <a:t> ALMS ve KEYPS yazılımları kullanıldı.</a:t>
            </a:r>
          </a:p>
          <a:p>
            <a:r>
              <a:rPr lang="tr-TR" sz="2200" b="0" dirty="0">
                <a:solidFill>
                  <a:schemeClr val="tx1"/>
                </a:solidFill>
                <a:effectLst/>
              </a:rPr>
              <a:t>Zorunlu teorik dersler, ortak dersler ve yabancı dil dersleri uzaktan öğretim kapsamında </a:t>
            </a:r>
            <a:r>
              <a:rPr lang="tr-TR" sz="2200" b="0" dirty="0" err="1">
                <a:solidFill>
                  <a:schemeClr val="tx1"/>
                </a:solidFill>
                <a:effectLst/>
              </a:rPr>
              <a:t>Advancity</a:t>
            </a:r>
            <a:r>
              <a:rPr lang="tr-TR" sz="2200" b="0" dirty="0">
                <a:solidFill>
                  <a:schemeClr val="tx1"/>
                </a:solidFill>
                <a:effectLst/>
              </a:rPr>
              <a:t> ALMS </a:t>
            </a:r>
            <a:r>
              <a:rPr lang="tr-TR" sz="2200" b="0" dirty="0" err="1">
                <a:solidFill>
                  <a:schemeClr val="tx1"/>
                </a:solidFill>
                <a:effectLst/>
              </a:rPr>
              <a:t>Perculus</a:t>
            </a:r>
            <a:r>
              <a:rPr lang="tr-TR" sz="2200" b="0" dirty="0">
                <a:solidFill>
                  <a:schemeClr val="tx1"/>
                </a:solidFill>
                <a:effectLst/>
              </a:rPr>
              <a:t> sistemi üzerinden asenkron olarak verildi.</a:t>
            </a:r>
          </a:p>
          <a:p>
            <a:r>
              <a:rPr lang="tr-TR" sz="2200" b="0" dirty="0">
                <a:solidFill>
                  <a:schemeClr val="tx1"/>
                </a:solidFill>
                <a:effectLst/>
              </a:rPr>
              <a:t>Zorunlu teorik dersler, KEYPS sistemi üzerine yüklenen sesli sunumlar aracılığıyla asenkron olarak gerçekleşti.</a:t>
            </a:r>
          </a:p>
          <a:p>
            <a:r>
              <a:rPr lang="tr-TR" sz="2200" b="0" dirty="0">
                <a:solidFill>
                  <a:schemeClr val="tx1"/>
                </a:solidFill>
                <a:effectLst/>
              </a:rPr>
              <a:t>Sınav uygulamalarımızda </a:t>
            </a:r>
            <a:r>
              <a:rPr lang="tr-TR" sz="2200" b="0" dirty="0" err="1">
                <a:solidFill>
                  <a:schemeClr val="tx1"/>
                </a:solidFill>
                <a:effectLst/>
              </a:rPr>
              <a:t>Advancity</a:t>
            </a:r>
            <a:r>
              <a:rPr lang="tr-TR" sz="2200" b="0" dirty="0">
                <a:solidFill>
                  <a:schemeClr val="tx1"/>
                </a:solidFill>
                <a:effectLst/>
              </a:rPr>
              <a:t> ALMS kullanıldı.</a:t>
            </a:r>
          </a:p>
          <a:p>
            <a:r>
              <a:rPr lang="tr-TR" sz="2200" b="0" dirty="0">
                <a:solidFill>
                  <a:schemeClr val="tx1"/>
                </a:solidFill>
                <a:effectLst/>
              </a:rPr>
              <a:t>Yabancı dil derslerine ilişkin sınavlar uzaktan öğretim kapsamında PEARSON sistemi üzerinden gerçekleştirildi.</a:t>
            </a:r>
          </a:p>
          <a:p>
            <a:pPr>
              <a:lnSpc>
                <a:spcPct val="100000"/>
              </a:lnSpc>
            </a:pPr>
            <a:r>
              <a:rPr lang="tr-TR" sz="2200" b="0" dirty="0">
                <a:solidFill>
                  <a:schemeClr val="tx1"/>
                </a:solidFill>
                <a:effectLst/>
              </a:rPr>
              <a:t>Kurumsal </a:t>
            </a:r>
            <a:r>
              <a:rPr lang="tr-TR" sz="2200" b="0" dirty="0" err="1">
                <a:solidFill>
                  <a:schemeClr val="tx1"/>
                </a:solidFill>
                <a:effectLst/>
              </a:rPr>
              <a:t>Zoom</a:t>
            </a:r>
            <a:r>
              <a:rPr lang="tr-TR" sz="2200" b="0" dirty="0">
                <a:solidFill>
                  <a:schemeClr val="tx1"/>
                </a:solidFill>
                <a:effectLst/>
              </a:rPr>
              <a:t>, Microsoft </a:t>
            </a:r>
            <a:r>
              <a:rPr lang="tr-TR" sz="2200" b="0" dirty="0" err="1">
                <a:solidFill>
                  <a:schemeClr val="tx1"/>
                </a:solidFill>
                <a:effectLst/>
              </a:rPr>
              <a:t>Teams</a:t>
            </a:r>
            <a:r>
              <a:rPr lang="tr-TR" sz="2200" b="0" dirty="0">
                <a:solidFill>
                  <a:schemeClr val="tx1"/>
                </a:solidFill>
                <a:effectLst/>
              </a:rPr>
              <a:t> uygulamaları  da gerektiğinde kullanılacak şekilde hazır edildi. </a:t>
            </a:r>
            <a:endParaRPr lang="tr-TR" sz="2200" dirty="0"/>
          </a:p>
        </p:txBody>
      </p:sp>
      <p:sp>
        <p:nvSpPr>
          <p:cNvPr id="5" name="Metin kutusu 4">
            <a:extLst>
              <a:ext uri="{FF2B5EF4-FFF2-40B4-BE49-F238E27FC236}">
                <a16:creationId xmlns:a16="http://schemas.microsoft.com/office/drawing/2014/main" id="{8EE2810E-5BC3-421D-B5C0-A3B4FC2F2C67}"/>
              </a:ext>
            </a:extLst>
          </p:cNvPr>
          <p:cNvSpPr txBox="1"/>
          <p:nvPr/>
        </p:nvSpPr>
        <p:spPr>
          <a:xfrm>
            <a:off x="393700" y="1190625"/>
            <a:ext cx="9754676" cy="3170099"/>
          </a:xfrm>
          <a:prstGeom prst="rect">
            <a:avLst/>
          </a:prstGeom>
          <a:solidFill>
            <a:schemeClr val="accent2">
              <a:lumMod val="20000"/>
              <a:lumOff val="80000"/>
            </a:schemeClr>
          </a:solidFill>
          <a:ln w="38100">
            <a:solidFill>
              <a:schemeClr val="accent2"/>
            </a:solidFill>
          </a:ln>
        </p:spPr>
        <p:txBody>
          <a:bodyPr wrap="square" rtlCol="0">
            <a:spAutoFit/>
          </a:bodyPr>
          <a:lstStyle/>
          <a:p>
            <a:endParaRPr lang="tr-TR" sz="4000" dirty="0">
              <a:solidFill>
                <a:schemeClr val="accent2">
                  <a:lumMod val="75000"/>
                </a:schemeClr>
              </a:solidFill>
              <a:effectLst>
                <a:outerShdw blurRad="38100" dist="38100" dir="2700000" algn="tl">
                  <a:srgbClr val="000000">
                    <a:alpha val="43137"/>
                  </a:srgbClr>
                </a:outerShdw>
              </a:effectLst>
            </a:endParaRPr>
          </a:p>
          <a:p>
            <a:pPr algn="ctr"/>
            <a:r>
              <a:rPr lang="tr-TR" sz="4000" dirty="0">
                <a:solidFill>
                  <a:schemeClr val="accent2">
                    <a:lumMod val="75000"/>
                  </a:schemeClr>
                </a:solidFill>
                <a:effectLst>
                  <a:outerShdw blurRad="38100" dist="38100" dir="2700000" algn="tl">
                    <a:srgbClr val="000000">
                      <a:alpha val="43137"/>
                    </a:srgbClr>
                  </a:outerShdw>
                </a:effectLst>
              </a:rPr>
              <a:t>!!! Acil Eylem Planı</a:t>
            </a:r>
          </a:p>
          <a:p>
            <a:pPr algn="ctr"/>
            <a:r>
              <a:rPr lang="tr-TR" sz="4000" dirty="0">
                <a:ea typeface="Palatino Linotype" charset="0"/>
                <a:cs typeface="Palatino Linotype" charset="0"/>
              </a:rPr>
              <a:t>2019-2020 Eğitim ve Öğretim Yılı</a:t>
            </a:r>
          </a:p>
          <a:p>
            <a:pPr algn="ctr"/>
            <a:r>
              <a:rPr lang="tr-TR" sz="4000" dirty="0">
                <a:ea typeface="Palatino Linotype" charset="0"/>
                <a:cs typeface="Palatino Linotype" charset="0"/>
              </a:rPr>
              <a:t> Bahar Dönemi</a:t>
            </a:r>
          </a:p>
          <a:p>
            <a:pPr algn="ctr"/>
            <a:endParaRPr lang="tr-TR" sz="4000"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9467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56AF659F-FB5F-49C9-AFD1-90599EFFC817}"/>
              </a:ext>
            </a:extLst>
          </p:cNvPr>
          <p:cNvSpPr txBox="1"/>
          <p:nvPr/>
        </p:nvSpPr>
        <p:spPr>
          <a:xfrm>
            <a:off x="6360665" y="1835993"/>
            <a:ext cx="4191000" cy="4431983"/>
          </a:xfrm>
          <a:prstGeom prst="rect">
            <a:avLst/>
          </a:prstGeom>
          <a:noFill/>
        </p:spPr>
        <p:txBody>
          <a:bodyPr wrap="square" rtlCol="0">
            <a:spAutoFit/>
          </a:bodyPr>
          <a:lstStyle/>
          <a:p>
            <a:r>
              <a:rPr lang="tr-TR" sz="2400" dirty="0"/>
              <a:t>21 Kasım 2020 Cumartesi günü vize sınavlarına başlandı.</a:t>
            </a:r>
          </a:p>
          <a:p>
            <a:endParaRPr lang="tr-TR" sz="2400" dirty="0"/>
          </a:p>
          <a:p>
            <a:r>
              <a:rPr lang="tr-TR" sz="2400" dirty="0"/>
              <a:t>Belirtilen tarihten </a:t>
            </a:r>
            <a:r>
              <a:rPr lang="tr-TR" sz="2400" dirty="0" err="1"/>
              <a:t>bugünkadar</a:t>
            </a:r>
            <a:r>
              <a:rPr lang="tr-TR" sz="2400" dirty="0"/>
              <a:t>;</a:t>
            </a:r>
          </a:p>
          <a:p>
            <a:r>
              <a:rPr lang="tr-TR" sz="2400" b="1" dirty="0"/>
              <a:t>(25.11.2020 saat 17.00 ye)</a:t>
            </a:r>
          </a:p>
          <a:p>
            <a:endParaRPr lang="tr-TR" sz="2400"/>
          </a:p>
          <a:p>
            <a:r>
              <a:rPr lang="tr-TR" sz="2400"/>
              <a:t>Toplam </a:t>
            </a:r>
            <a:r>
              <a:rPr lang="tr-TR" sz="2400" dirty="0"/>
              <a:t>133 güvenli sınav yapıldı. </a:t>
            </a:r>
          </a:p>
          <a:p>
            <a:endParaRPr lang="tr-TR" sz="2400" dirty="0"/>
          </a:p>
          <a:p>
            <a:r>
              <a:rPr lang="tr-TR" sz="2400" b="1" dirty="0">
                <a:solidFill>
                  <a:srgbClr val="C00000"/>
                </a:solidFill>
              </a:rPr>
              <a:t>Sınavlara katılan öğrenci sayısı ise 7150 </a:t>
            </a:r>
            <a:r>
              <a:rPr lang="tr-TR" sz="2400" b="1" dirty="0" err="1">
                <a:solidFill>
                  <a:srgbClr val="C00000"/>
                </a:solidFill>
              </a:rPr>
              <a:t>dir</a:t>
            </a:r>
            <a:r>
              <a:rPr lang="tr-TR" sz="2400" b="1" dirty="0">
                <a:solidFill>
                  <a:srgbClr val="C00000"/>
                </a:solidFill>
              </a:rPr>
              <a:t>.</a:t>
            </a:r>
          </a:p>
          <a:p>
            <a:endParaRPr lang="en-US" dirty="0"/>
          </a:p>
        </p:txBody>
      </p:sp>
      <p:sp>
        <p:nvSpPr>
          <p:cNvPr id="5" name="Metin Yer Tutucusu 2">
            <a:extLst>
              <a:ext uri="{FF2B5EF4-FFF2-40B4-BE49-F238E27FC236}">
                <a16:creationId xmlns:a16="http://schemas.microsoft.com/office/drawing/2014/main" id="{DDDC53C9-2D0E-4DEE-AA29-E64FD3C39D28}"/>
              </a:ext>
            </a:extLst>
          </p:cNvPr>
          <p:cNvSpPr>
            <a:spLocks noGrp="1"/>
          </p:cNvSpPr>
          <p:nvPr>
            <p:ph type="body" idx="1"/>
          </p:nvPr>
        </p:nvSpPr>
        <p:spPr>
          <a:xfrm>
            <a:off x="1917700" y="428625"/>
            <a:ext cx="7848600" cy="745076"/>
          </a:xfrm>
        </p:spPr>
        <p:txBody>
          <a:bodyPr/>
          <a:lstStyle/>
          <a:p>
            <a:pPr marL="0" indent="0">
              <a:buNone/>
            </a:pPr>
            <a:r>
              <a:rPr lang="en-US" dirty="0"/>
              <a:t>GÜVENLİ SINAV UYGULAMALARI</a:t>
            </a:r>
          </a:p>
        </p:txBody>
      </p:sp>
      <p:pic>
        <p:nvPicPr>
          <p:cNvPr id="7" name="Resim 6">
            <a:extLst>
              <a:ext uri="{FF2B5EF4-FFF2-40B4-BE49-F238E27FC236}">
                <a16:creationId xmlns:a16="http://schemas.microsoft.com/office/drawing/2014/main" id="{A79CDE50-D791-488E-80DF-D763FD0FE4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500" y="1917075"/>
            <a:ext cx="5892579" cy="4269818"/>
          </a:xfrm>
          <a:prstGeom prst="rect">
            <a:avLst/>
          </a:prstGeom>
        </p:spPr>
      </p:pic>
    </p:spTree>
    <p:extLst>
      <p:ext uri="{BB962C8B-B14F-4D97-AF65-F5344CB8AC3E}">
        <p14:creationId xmlns:p14="http://schemas.microsoft.com/office/powerpoint/2010/main" val="40931740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a:extLst>
              <a:ext uri="{FF2B5EF4-FFF2-40B4-BE49-F238E27FC236}">
                <a16:creationId xmlns:a16="http://schemas.microsoft.com/office/drawing/2014/main" id="{CE49FE06-C878-724F-8490-AE8A518BFA55}"/>
              </a:ext>
            </a:extLst>
          </p:cNvPr>
          <p:cNvSpPr txBox="1"/>
          <p:nvPr/>
        </p:nvSpPr>
        <p:spPr>
          <a:xfrm>
            <a:off x="2176702" y="1231917"/>
            <a:ext cx="6339992" cy="875176"/>
          </a:xfrm>
          <a:prstGeom prst="rect">
            <a:avLst/>
          </a:prstGeom>
          <a:noFill/>
        </p:spPr>
        <p:txBody>
          <a:bodyPr wrap="square" rtlCol="0">
            <a:spAutoFit/>
          </a:bodyPr>
          <a:lstStyle/>
          <a:p>
            <a:r>
              <a:rPr lang="tr-TR" sz="3508" b="1" dirty="0">
                <a:solidFill>
                  <a:srgbClr val="00B0F0"/>
                </a:solidFill>
                <a:effectLst>
                  <a:outerShdw blurRad="38100" dist="38100" dir="2700000" algn="tl">
                    <a:srgbClr val="000000">
                      <a:alpha val="43137"/>
                    </a:srgbClr>
                  </a:outerShdw>
                </a:effectLst>
              </a:rPr>
              <a:t>LOKMAN HEKİM ÜNİVERSİTESİ</a:t>
            </a:r>
            <a:r>
              <a:rPr lang="tr-TR" sz="3508" dirty="0">
                <a:solidFill>
                  <a:srgbClr val="00B0F0"/>
                </a:solidFill>
              </a:rPr>
              <a:t> </a:t>
            </a:r>
          </a:p>
          <a:p>
            <a:endParaRPr lang="tr-TR" sz="1579" dirty="0"/>
          </a:p>
        </p:txBody>
      </p:sp>
      <p:pic>
        <p:nvPicPr>
          <p:cNvPr id="5" name="Resim 4">
            <a:extLst>
              <a:ext uri="{FF2B5EF4-FFF2-40B4-BE49-F238E27FC236}">
                <a16:creationId xmlns:a16="http://schemas.microsoft.com/office/drawing/2014/main" id="{4FDD9F3D-E832-6640-AD9B-1000D56543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1234" y="1975742"/>
            <a:ext cx="3264425" cy="1632213"/>
          </a:xfrm>
          <a:prstGeom prst="rect">
            <a:avLst/>
          </a:prstGeom>
        </p:spPr>
      </p:pic>
      <p:sp>
        <p:nvSpPr>
          <p:cNvPr id="8" name="Metin kutusu 7">
            <a:extLst>
              <a:ext uri="{FF2B5EF4-FFF2-40B4-BE49-F238E27FC236}">
                <a16:creationId xmlns:a16="http://schemas.microsoft.com/office/drawing/2014/main" id="{66B51798-FBFE-4C4C-9992-0704B31F2634}"/>
              </a:ext>
            </a:extLst>
          </p:cNvPr>
          <p:cNvSpPr txBox="1"/>
          <p:nvPr/>
        </p:nvSpPr>
        <p:spPr>
          <a:xfrm>
            <a:off x="1284585" y="3781425"/>
            <a:ext cx="7537722" cy="2252220"/>
          </a:xfrm>
          <a:prstGeom prst="rect">
            <a:avLst/>
          </a:prstGeom>
          <a:noFill/>
        </p:spPr>
        <p:txBody>
          <a:bodyPr wrap="square" rtlCol="0">
            <a:spAutoFit/>
          </a:bodyPr>
          <a:lstStyle/>
          <a:p>
            <a:pPr algn="ctr"/>
            <a:r>
              <a:rPr lang="tr-TR" sz="2807" b="1" dirty="0"/>
              <a:t>Prof. Dr. Nilgün BEK</a:t>
            </a:r>
          </a:p>
          <a:p>
            <a:pPr algn="ctr"/>
            <a:r>
              <a:rPr lang="tr-TR" sz="2807" b="1" dirty="0">
                <a:solidFill>
                  <a:srgbClr val="00B0F0"/>
                </a:solidFill>
                <a:effectLst>
                  <a:outerShdw blurRad="38100" dist="38100" dir="2700000" algn="tl">
                    <a:srgbClr val="000000">
                      <a:alpha val="43137"/>
                    </a:srgbClr>
                  </a:outerShdw>
                </a:effectLst>
              </a:rPr>
              <a:t>LHUZEM</a:t>
            </a:r>
            <a:endParaRPr lang="tr-TR" sz="2807" b="1" dirty="0"/>
          </a:p>
          <a:p>
            <a:pPr algn="ctr"/>
            <a:r>
              <a:rPr lang="tr-TR" sz="2807" b="1" dirty="0"/>
              <a:t>Uzaktan Eğitim Uygulama ve Araştırma Merkezi</a:t>
            </a:r>
          </a:p>
          <a:p>
            <a:pPr algn="ctr"/>
            <a:r>
              <a:rPr lang="tr-TR" sz="2807" b="1" dirty="0">
                <a:hlinkClick r:id="rId3"/>
              </a:rPr>
              <a:t>nilgun.bek@lokmanhekim.edu.tr</a:t>
            </a:r>
            <a:endParaRPr lang="tr-TR" sz="2807" b="1" dirty="0"/>
          </a:p>
          <a:p>
            <a:pPr algn="ctr"/>
            <a:endParaRPr lang="tr-TR" sz="2807" b="1" dirty="0"/>
          </a:p>
        </p:txBody>
      </p:sp>
      <p:sp>
        <p:nvSpPr>
          <p:cNvPr id="9" name="Metin kutusu 8">
            <a:extLst>
              <a:ext uri="{FF2B5EF4-FFF2-40B4-BE49-F238E27FC236}">
                <a16:creationId xmlns:a16="http://schemas.microsoft.com/office/drawing/2014/main" id="{8B61F626-9D5B-FB43-861E-291D00024B84}"/>
              </a:ext>
            </a:extLst>
          </p:cNvPr>
          <p:cNvSpPr txBox="1"/>
          <p:nvPr/>
        </p:nvSpPr>
        <p:spPr>
          <a:xfrm>
            <a:off x="5445409" y="5753064"/>
            <a:ext cx="4770902" cy="470257"/>
          </a:xfrm>
          <a:prstGeom prst="rect">
            <a:avLst/>
          </a:prstGeom>
          <a:noFill/>
        </p:spPr>
        <p:txBody>
          <a:bodyPr wrap="square" rtlCol="0">
            <a:spAutoFit/>
          </a:bodyPr>
          <a:lstStyle/>
          <a:p>
            <a:r>
              <a:rPr lang="tr-TR" sz="2456" b="1" i="1" dirty="0">
                <a:solidFill>
                  <a:srgbClr val="00B0F0"/>
                </a:solidFill>
                <a:effectLst>
                  <a:outerShdw blurRad="38100" dist="38100" dir="2700000" algn="tl">
                    <a:srgbClr val="000000">
                      <a:alpha val="43137"/>
                    </a:srgbClr>
                  </a:outerShdw>
                </a:effectLst>
              </a:rPr>
              <a:t>Dikkatiniz için teşekkür ederim….</a:t>
            </a:r>
            <a:endParaRPr lang="en-US" sz="2456" i="1" dirty="0"/>
          </a:p>
        </p:txBody>
      </p:sp>
    </p:spTree>
    <p:extLst>
      <p:ext uri="{BB962C8B-B14F-4D97-AF65-F5344CB8AC3E}">
        <p14:creationId xmlns:p14="http://schemas.microsoft.com/office/powerpoint/2010/main" val="1612489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Dikdörtgen 17">
            <a:extLst>
              <a:ext uri="{FF2B5EF4-FFF2-40B4-BE49-F238E27FC236}">
                <a16:creationId xmlns:a16="http://schemas.microsoft.com/office/drawing/2014/main" id="{6283D880-1CBC-4B4A-AFC0-DD725564AAED}"/>
              </a:ext>
            </a:extLst>
          </p:cNvPr>
          <p:cNvSpPr/>
          <p:nvPr/>
        </p:nvSpPr>
        <p:spPr>
          <a:xfrm>
            <a:off x="0" y="1894321"/>
            <a:ext cx="10693400" cy="5328895"/>
          </a:xfrm>
          <a:prstGeom prst="rect">
            <a:avLst/>
          </a:prstGeom>
        </p:spPr>
        <p:txBody>
          <a:bodyPr wrap="square">
            <a:spAutoFit/>
          </a:bodyPr>
          <a:lstStyle/>
          <a:p>
            <a:r>
              <a:rPr lang="tr-TR" sz="2105" b="1" dirty="0">
                <a:ln w="9525">
                  <a:solidFill>
                    <a:schemeClr val="bg1"/>
                  </a:solidFill>
                  <a:prstDash val="solid"/>
                </a:ln>
                <a:latin typeface="Arial Black" panose="020B0A04020102020204" pitchFamily="34" charset="0"/>
              </a:rPr>
              <a:t>   </a:t>
            </a:r>
            <a:r>
              <a:rPr lang="tr-TR" sz="2105" b="1" dirty="0">
                <a:ln w="9525">
                  <a:solidFill>
                    <a:schemeClr val="bg1"/>
                  </a:solidFill>
                  <a:prstDash val="solid"/>
                </a:ln>
                <a:solidFill>
                  <a:srgbClr val="FF0000"/>
                </a:solidFill>
                <a:latin typeface="Arial Black" panose="020B0A04020102020204" pitchFamily="34" charset="0"/>
              </a:rPr>
              <a:t>Tıp Fakültesi</a:t>
            </a:r>
          </a:p>
          <a:p>
            <a:r>
              <a:rPr lang="tr-TR" sz="2105" b="1" dirty="0">
                <a:ln w="9525">
                  <a:solidFill>
                    <a:schemeClr val="bg1"/>
                  </a:solidFill>
                  <a:prstDash val="solid"/>
                </a:ln>
                <a:solidFill>
                  <a:srgbClr val="0070C0"/>
                </a:solidFill>
                <a:latin typeface="Arial Black" panose="020B0A04020102020204" pitchFamily="34" charset="0"/>
              </a:rPr>
              <a:t>                               </a:t>
            </a:r>
          </a:p>
          <a:p>
            <a:r>
              <a:rPr lang="tr-TR" sz="2105" b="1" dirty="0">
                <a:ln w="9525">
                  <a:solidFill>
                    <a:schemeClr val="bg1"/>
                  </a:solidFill>
                  <a:prstDash val="solid"/>
                </a:ln>
                <a:solidFill>
                  <a:srgbClr val="0070C0"/>
                </a:solidFill>
                <a:latin typeface="Arial Black" panose="020B0A04020102020204" pitchFamily="34" charset="0"/>
              </a:rPr>
              <a:t>                 Eczacılık Fakültesi   </a:t>
            </a:r>
          </a:p>
          <a:p>
            <a:r>
              <a:rPr lang="tr-TR" sz="2105" b="1" dirty="0">
                <a:ln w="9525">
                  <a:solidFill>
                    <a:schemeClr val="bg1"/>
                  </a:solidFill>
                  <a:prstDash val="solid"/>
                </a:ln>
                <a:latin typeface="Arial Black" panose="020B0A04020102020204" pitchFamily="34" charset="0"/>
              </a:rPr>
              <a:t>      </a:t>
            </a:r>
          </a:p>
          <a:p>
            <a:r>
              <a:rPr lang="tr-TR" sz="2105" b="1" dirty="0">
                <a:ln w="9525">
                  <a:solidFill>
                    <a:schemeClr val="bg1"/>
                  </a:solidFill>
                  <a:prstDash val="solid"/>
                </a:ln>
                <a:latin typeface="Arial Black" panose="020B0A04020102020204" pitchFamily="34" charset="0"/>
              </a:rPr>
              <a:t>                               </a:t>
            </a:r>
            <a:r>
              <a:rPr lang="tr-TR" sz="2105" b="1" dirty="0">
                <a:ln w="9525">
                  <a:solidFill>
                    <a:schemeClr val="bg1"/>
                  </a:solidFill>
                  <a:prstDash val="solid"/>
                </a:ln>
                <a:solidFill>
                  <a:schemeClr val="accent2">
                    <a:lumMod val="75000"/>
                  </a:schemeClr>
                </a:solidFill>
                <a:latin typeface="Arial Black" panose="020B0A04020102020204" pitchFamily="34" charset="0"/>
              </a:rPr>
              <a:t>Sağlık Bilimleri Fakültesi</a:t>
            </a:r>
          </a:p>
          <a:p>
            <a:r>
              <a:rPr lang="tr-TR" sz="3158" b="1" dirty="0">
                <a:ln w="9525">
                  <a:solidFill>
                    <a:schemeClr val="bg1"/>
                  </a:solidFill>
                  <a:prstDash val="solid"/>
                </a:ln>
                <a:solidFill>
                  <a:schemeClr val="accent2">
                    <a:lumMod val="75000"/>
                  </a:schemeClr>
                </a:solidFill>
                <a:latin typeface="Arial Black" panose="020B0A04020102020204" pitchFamily="34" charset="0"/>
              </a:rPr>
              <a:t>                        </a:t>
            </a:r>
            <a:r>
              <a:rPr lang="tr-TR" sz="1403" b="1" dirty="0">
                <a:ln w="9525">
                  <a:solidFill>
                    <a:schemeClr val="bg1"/>
                  </a:solidFill>
                  <a:prstDash val="solid"/>
                </a:ln>
                <a:solidFill>
                  <a:schemeClr val="accent2">
                    <a:lumMod val="75000"/>
                  </a:schemeClr>
                </a:solidFill>
                <a:latin typeface="Arial Black" panose="020B0A04020102020204" pitchFamily="34" charset="0"/>
              </a:rPr>
              <a:t>Beslenme ve Diyetetik Bölümü</a:t>
            </a:r>
          </a:p>
          <a:p>
            <a:r>
              <a:rPr lang="tr-TR" sz="1403" b="1" dirty="0">
                <a:ln w="9525">
                  <a:solidFill>
                    <a:schemeClr val="bg1"/>
                  </a:solidFill>
                  <a:prstDash val="solid"/>
                </a:ln>
                <a:solidFill>
                  <a:schemeClr val="accent2">
                    <a:lumMod val="75000"/>
                  </a:schemeClr>
                </a:solidFill>
                <a:latin typeface="Arial Black" panose="020B0A04020102020204" pitchFamily="34" charset="0"/>
              </a:rPr>
              <a:t>                                                      Fizyoterapi ve Rehabilitasyon Bölümü </a:t>
            </a:r>
          </a:p>
          <a:p>
            <a:r>
              <a:rPr lang="tr-TR" sz="1403" b="1" dirty="0">
                <a:ln w="9525">
                  <a:solidFill>
                    <a:schemeClr val="bg1"/>
                  </a:solidFill>
                  <a:prstDash val="solid"/>
                </a:ln>
                <a:solidFill>
                  <a:schemeClr val="accent2">
                    <a:lumMod val="75000"/>
                  </a:schemeClr>
                </a:solidFill>
                <a:latin typeface="Arial Black" panose="020B0A04020102020204" pitchFamily="34" charset="0"/>
              </a:rPr>
              <a:t>                                                      Hemşirelik Bölümü </a:t>
            </a:r>
          </a:p>
          <a:p>
            <a:r>
              <a:rPr lang="tr-TR" sz="1403" b="1" dirty="0">
                <a:ln w="9525">
                  <a:solidFill>
                    <a:schemeClr val="bg1"/>
                  </a:solidFill>
                  <a:prstDash val="solid"/>
                </a:ln>
                <a:solidFill>
                  <a:schemeClr val="accent2">
                    <a:lumMod val="75000"/>
                  </a:schemeClr>
                </a:solidFill>
                <a:latin typeface="Arial Black" panose="020B0A04020102020204" pitchFamily="34" charset="0"/>
              </a:rPr>
              <a:t>                                                      Ebelik Bölümü</a:t>
            </a:r>
          </a:p>
          <a:p>
            <a:endParaRPr lang="tr-TR" sz="1403" b="1" dirty="0">
              <a:ln w="9525">
                <a:solidFill>
                  <a:schemeClr val="bg1"/>
                </a:solidFill>
                <a:prstDash val="solid"/>
              </a:ln>
              <a:latin typeface="Arial Black" panose="020B0A04020102020204" pitchFamily="34" charset="0"/>
            </a:endParaRPr>
          </a:p>
          <a:p>
            <a:r>
              <a:rPr lang="tr-TR" sz="1403" b="1" dirty="0">
                <a:ln w="9525">
                  <a:solidFill>
                    <a:schemeClr val="bg1"/>
                  </a:solidFill>
                  <a:prstDash val="solid"/>
                </a:ln>
                <a:solidFill>
                  <a:schemeClr val="accent6">
                    <a:lumMod val="50000"/>
                  </a:schemeClr>
                </a:solidFill>
                <a:latin typeface="Arial Black" panose="020B0A04020102020204" pitchFamily="34" charset="0"/>
              </a:rPr>
              <a:t>                                                                            </a:t>
            </a:r>
            <a:r>
              <a:rPr lang="tr-TR" sz="2105" b="1" dirty="0">
                <a:ln w="9525">
                  <a:solidFill>
                    <a:schemeClr val="bg1"/>
                  </a:solidFill>
                  <a:prstDash val="solid"/>
                </a:ln>
                <a:solidFill>
                  <a:schemeClr val="accent6">
                    <a:lumMod val="50000"/>
                  </a:schemeClr>
                </a:solidFill>
                <a:latin typeface="Arial Black" panose="020B0A04020102020204" pitchFamily="34" charset="0"/>
              </a:rPr>
              <a:t>Spor Bilimleri Fakültesi</a:t>
            </a:r>
          </a:p>
          <a:p>
            <a:r>
              <a:rPr lang="tr-TR" sz="2105" b="1" dirty="0">
                <a:ln w="9525">
                  <a:solidFill>
                    <a:schemeClr val="bg1"/>
                  </a:solidFill>
                  <a:prstDash val="solid"/>
                </a:ln>
                <a:solidFill>
                  <a:schemeClr val="accent6">
                    <a:lumMod val="50000"/>
                  </a:schemeClr>
                </a:solidFill>
                <a:latin typeface="Arial Black" panose="020B0A04020102020204" pitchFamily="34" charset="0"/>
              </a:rPr>
              <a:t>                                                             </a:t>
            </a:r>
            <a:r>
              <a:rPr lang="tr-TR" sz="1403" b="1" dirty="0">
                <a:ln w="9525">
                  <a:solidFill>
                    <a:schemeClr val="bg1"/>
                  </a:solidFill>
                  <a:prstDash val="solid"/>
                </a:ln>
                <a:solidFill>
                  <a:schemeClr val="accent6">
                    <a:lumMod val="50000"/>
                  </a:schemeClr>
                </a:solidFill>
                <a:latin typeface="Arial Black" panose="020B0A04020102020204" pitchFamily="34" charset="0"/>
              </a:rPr>
              <a:t>Antrenörlük Bölümü</a:t>
            </a:r>
          </a:p>
          <a:p>
            <a:r>
              <a:rPr lang="tr-TR" sz="1403" b="1" dirty="0">
                <a:ln w="9525">
                  <a:solidFill>
                    <a:schemeClr val="bg1"/>
                  </a:solidFill>
                  <a:prstDash val="solid"/>
                </a:ln>
                <a:latin typeface="Arial Black" panose="020B0A04020102020204" pitchFamily="34" charset="0"/>
              </a:rPr>
              <a:t> </a:t>
            </a:r>
          </a:p>
          <a:p>
            <a:r>
              <a:rPr lang="tr-TR" sz="1403" b="1" dirty="0">
                <a:ln w="9525">
                  <a:solidFill>
                    <a:schemeClr val="bg1"/>
                  </a:solidFill>
                  <a:prstDash val="solid"/>
                </a:ln>
                <a:latin typeface="Arial Black" panose="020B0A04020102020204" pitchFamily="34" charset="0"/>
              </a:rPr>
              <a:t>                                                                                                                            </a:t>
            </a:r>
            <a:r>
              <a:rPr lang="tr-TR" sz="2105" b="1" dirty="0">
                <a:ln w="9525">
                  <a:solidFill>
                    <a:schemeClr val="bg1"/>
                  </a:solidFill>
                  <a:prstDash val="solid"/>
                </a:ln>
                <a:solidFill>
                  <a:schemeClr val="accent1">
                    <a:lumMod val="50000"/>
                  </a:schemeClr>
                </a:solidFill>
                <a:latin typeface="Arial Black" panose="020B0A04020102020204" pitchFamily="34" charset="0"/>
              </a:rPr>
              <a:t>SHMYO </a:t>
            </a:r>
          </a:p>
          <a:p>
            <a:r>
              <a:rPr lang="tr-TR" sz="1403" b="1" dirty="0">
                <a:ln w="9525">
                  <a:solidFill>
                    <a:schemeClr val="bg1"/>
                  </a:solidFill>
                  <a:prstDash val="solid"/>
                </a:ln>
                <a:solidFill>
                  <a:schemeClr val="accent1">
                    <a:lumMod val="50000"/>
                  </a:schemeClr>
                </a:solidFill>
                <a:latin typeface="Arial Black" panose="020B0A04020102020204" pitchFamily="34" charset="0"/>
              </a:rPr>
              <a:t>                                                                                                                          Anestezi Programı</a:t>
            </a:r>
          </a:p>
          <a:p>
            <a:r>
              <a:rPr lang="tr-TR" sz="1403" b="1" dirty="0">
                <a:ln w="9525">
                  <a:solidFill>
                    <a:schemeClr val="bg1"/>
                  </a:solidFill>
                  <a:prstDash val="solid"/>
                </a:ln>
                <a:solidFill>
                  <a:schemeClr val="accent1">
                    <a:lumMod val="50000"/>
                  </a:schemeClr>
                </a:solidFill>
                <a:latin typeface="Arial Black" panose="020B0A04020102020204" pitchFamily="34" charset="0"/>
              </a:rPr>
              <a:t>                                                                                                                          İlk ve Acil Yardım Programı </a:t>
            </a:r>
          </a:p>
          <a:p>
            <a:endParaRPr lang="tr-TR" sz="2105" b="1" dirty="0">
              <a:ln w="9525">
                <a:solidFill>
                  <a:schemeClr val="bg1"/>
                </a:solidFill>
                <a:prstDash val="solid"/>
              </a:ln>
              <a:latin typeface="Arial Black" panose="020B0A04020102020204" pitchFamily="34" charset="0"/>
            </a:endParaRPr>
          </a:p>
          <a:p>
            <a:r>
              <a:rPr lang="tr-TR" sz="2105" b="1" dirty="0">
                <a:ln w="9525">
                  <a:solidFill>
                    <a:schemeClr val="bg1"/>
                  </a:solidFill>
                  <a:prstDash val="solid"/>
                </a:ln>
                <a:latin typeface="Arial Black" panose="020B0A04020102020204" pitchFamily="34" charset="0"/>
              </a:rPr>
              <a:t>                                                                                           </a:t>
            </a:r>
            <a:endParaRPr lang="tr-TR" sz="2105" b="1" dirty="0">
              <a:ln w="9525">
                <a:solidFill>
                  <a:schemeClr val="bg1"/>
                </a:solidFill>
                <a:prstDash val="solid"/>
              </a:ln>
              <a:solidFill>
                <a:srgbClr val="FF0000"/>
              </a:solidFill>
              <a:latin typeface="Arial Black" panose="020B0A04020102020204" pitchFamily="34" charset="0"/>
            </a:endParaRPr>
          </a:p>
        </p:txBody>
      </p:sp>
      <p:sp>
        <p:nvSpPr>
          <p:cNvPr id="2" name="Unvan 1">
            <a:extLst>
              <a:ext uri="{FF2B5EF4-FFF2-40B4-BE49-F238E27FC236}">
                <a16:creationId xmlns:a16="http://schemas.microsoft.com/office/drawing/2014/main" id="{D2E34422-6169-4C86-BBA9-7D2BFA96B2C1}"/>
              </a:ext>
            </a:extLst>
          </p:cNvPr>
          <p:cNvSpPr>
            <a:spLocks noGrp="1"/>
          </p:cNvSpPr>
          <p:nvPr>
            <p:ph type="title"/>
          </p:nvPr>
        </p:nvSpPr>
        <p:spPr>
          <a:xfrm>
            <a:off x="1612900" y="500038"/>
            <a:ext cx="9080500" cy="874276"/>
          </a:xfrm>
        </p:spPr>
        <p:txBody>
          <a:bodyPr>
            <a:normAutofit/>
          </a:bodyPr>
          <a:lstStyle/>
          <a:p>
            <a:pPr algn="ctr"/>
            <a:r>
              <a:rPr lang="tr-TR" sz="3158" dirty="0">
                <a:ln w="9525">
                  <a:solidFill>
                    <a:schemeClr val="bg1"/>
                  </a:solidFill>
                  <a:prstDash val="solid"/>
                </a:ln>
                <a:solidFill>
                  <a:srgbClr val="00B0F0"/>
                </a:solidFill>
                <a:effectLst>
                  <a:outerShdw blurRad="38100" dist="38100" dir="2700000" algn="tl">
                    <a:srgbClr val="000000">
                      <a:alpha val="43137"/>
                    </a:srgbClr>
                  </a:outerShdw>
                </a:effectLst>
                <a:latin typeface="Arial Black" panose="020B0A04020102020204" pitchFamily="34" charset="0"/>
              </a:rPr>
              <a:t>Uzaktan Eğitimde Öğrenci Hareketliliği</a:t>
            </a:r>
            <a:endParaRPr lang="tr-TR" dirty="0"/>
          </a:p>
        </p:txBody>
      </p:sp>
      <p:pic>
        <p:nvPicPr>
          <p:cNvPr id="12" name="Resim 11">
            <a:extLst>
              <a:ext uri="{FF2B5EF4-FFF2-40B4-BE49-F238E27FC236}">
                <a16:creationId xmlns:a16="http://schemas.microsoft.com/office/drawing/2014/main" id="{B131F863-A334-4854-AFFA-A7E2D1BEEDAC}"/>
              </a:ext>
            </a:extLst>
          </p:cNvPr>
          <p:cNvPicPr/>
          <p:nvPr/>
        </p:nvPicPr>
        <p:blipFill rotWithShape="1">
          <a:blip r:embed="rId3"/>
          <a:srcRect l="22156" t="23525" r="14187" b="15310"/>
          <a:stretch/>
        </p:blipFill>
        <p:spPr bwMode="auto">
          <a:xfrm>
            <a:off x="41049" y="1509406"/>
            <a:ext cx="5627182" cy="3613040"/>
          </a:xfrm>
          <a:prstGeom prst="rect">
            <a:avLst/>
          </a:prstGeom>
          <a:ln>
            <a:noFill/>
          </a:ln>
          <a:extLst>
            <a:ext uri="{53640926-AAD7-44D8-BBD7-CCE9431645EC}">
              <a14:shadowObscured xmlns:a14="http://schemas.microsoft.com/office/drawing/2010/main"/>
            </a:ext>
          </a:extLst>
        </p:spPr>
      </p:pic>
      <p:pic>
        <p:nvPicPr>
          <p:cNvPr id="13" name="Resim 12">
            <a:extLst>
              <a:ext uri="{FF2B5EF4-FFF2-40B4-BE49-F238E27FC236}">
                <a16:creationId xmlns:a16="http://schemas.microsoft.com/office/drawing/2014/main" id="{501ACBDF-B729-423D-8D8B-A39EFFE3C819}"/>
              </a:ext>
            </a:extLst>
          </p:cNvPr>
          <p:cNvPicPr/>
          <p:nvPr/>
        </p:nvPicPr>
        <p:blipFill rotWithShape="1">
          <a:blip r:embed="rId4"/>
          <a:srcRect l="21990" t="23231" r="14351" b="15016"/>
          <a:stretch/>
        </p:blipFill>
        <p:spPr bwMode="auto">
          <a:xfrm>
            <a:off x="666761" y="1876851"/>
            <a:ext cx="5160991" cy="3996252"/>
          </a:xfrm>
          <a:prstGeom prst="rect">
            <a:avLst/>
          </a:prstGeom>
          <a:ln>
            <a:noFill/>
          </a:ln>
          <a:extLst>
            <a:ext uri="{53640926-AAD7-44D8-BBD7-CCE9431645EC}">
              <a14:shadowObscured xmlns:a14="http://schemas.microsoft.com/office/drawing/2010/main"/>
            </a:ext>
          </a:extLst>
        </p:spPr>
      </p:pic>
      <p:pic>
        <p:nvPicPr>
          <p:cNvPr id="14" name="Resim 13">
            <a:extLst>
              <a:ext uri="{FF2B5EF4-FFF2-40B4-BE49-F238E27FC236}">
                <a16:creationId xmlns:a16="http://schemas.microsoft.com/office/drawing/2014/main" id="{37A2F215-3F9F-45FB-808A-F36C670D74C4}"/>
              </a:ext>
            </a:extLst>
          </p:cNvPr>
          <p:cNvPicPr/>
          <p:nvPr/>
        </p:nvPicPr>
        <p:blipFill rotWithShape="1">
          <a:blip r:embed="rId5"/>
          <a:srcRect l="21990" t="31464" r="14517" b="15018"/>
          <a:stretch/>
        </p:blipFill>
        <p:spPr bwMode="auto">
          <a:xfrm>
            <a:off x="1444054" y="2305474"/>
            <a:ext cx="4717805" cy="3678018"/>
          </a:xfrm>
          <a:prstGeom prst="rect">
            <a:avLst/>
          </a:prstGeom>
          <a:ln>
            <a:noFill/>
          </a:ln>
          <a:extLst>
            <a:ext uri="{53640926-AAD7-44D8-BBD7-CCE9431645EC}">
              <a14:shadowObscured xmlns:a14="http://schemas.microsoft.com/office/drawing/2010/main"/>
            </a:ext>
          </a:extLst>
        </p:spPr>
      </p:pic>
      <p:pic>
        <p:nvPicPr>
          <p:cNvPr id="16" name="Resim 15">
            <a:extLst>
              <a:ext uri="{FF2B5EF4-FFF2-40B4-BE49-F238E27FC236}">
                <a16:creationId xmlns:a16="http://schemas.microsoft.com/office/drawing/2014/main" id="{17E05514-7FEF-457C-A5EA-514A6BE2A4EB}"/>
              </a:ext>
            </a:extLst>
          </p:cNvPr>
          <p:cNvPicPr/>
          <p:nvPr/>
        </p:nvPicPr>
        <p:blipFill rotWithShape="1">
          <a:blip r:embed="rId6"/>
          <a:srcRect l="22487" t="29699" r="13855" b="14724"/>
          <a:stretch/>
        </p:blipFill>
        <p:spPr bwMode="auto">
          <a:xfrm>
            <a:off x="2095406" y="2713810"/>
            <a:ext cx="4583589" cy="3518501"/>
          </a:xfrm>
          <a:prstGeom prst="rect">
            <a:avLst/>
          </a:prstGeom>
          <a:ln>
            <a:noFill/>
          </a:ln>
          <a:extLst>
            <a:ext uri="{53640926-AAD7-44D8-BBD7-CCE9431645EC}">
              <a14:shadowObscured xmlns:a14="http://schemas.microsoft.com/office/drawing/2010/main"/>
            </a:ext>
          </a:extLst>
        </p:spPr>
      </p:pic>
      <p:pic>
        <p:nvPicPr>
          <p:cNvPr id="17" name="Resim 16">
            <a:extLst>
              <a:ext uri="{FF2B5EF4-FFF2-40B4-BE49-F238E27FC236}">
                <a16:creationId xmlns:a16="http://schemas.microsoft.com/office/drawing/2014/main" id="{C987EC8C-602C-43CF-A4BF-8444780B3A27}"/>
              </a:ext>
            </a:extLst>
          </p:cNvPr>
          <p:cNvPicPr/>
          <p:nvPr/>
        </p:nvPicPr>
        <p:blipFill rotWithShape="1">
          <a:blip r:embed="rId7"/>
          <a:srcRect l="21990" t="30876" r="14517" b="15017"/>
          <a:stretch/>
        </p:blipFill>
        <p:spPr bwMode="auto">
          <a:xfrm>
            <a:off x="2598910" y="3189162"/>
            <a:ext cx="4583589" cy="3329864"/>
          </a:xfrm>
          <a:prstGeom prst="rect">
            <a:avLst/>
          </a:prstGeom>
          <a:ln>
            <a:noFill/>
          </a:ln>
          <a:extLst>
            <a:ext uri="{53640926-AAD7-44D8-BBD7-CCE9431645EC}">
              <a14:shadowObscured xmlns:a14="http://schemas.microsoft.com/office/drawing/2010/main"/>
            </a:ext>
          </a:extLst>
        </p:spPr>
      </p:pic>
      <p:pic>
        <p:nvPicPr>
          <p:cNvPr id="19" name="Resim 18">
            <a:extLst>
              <a:ext uri="{FF2B5EF4-FFF2-40B4-BE49-F238E27FC236}">
                <a16:creationId xmlns:a16="http://schemas.microsoft.com/office/drawing/2014/main" id="{044CBCAD-AB51-4E12-980F-23B362111F2B}"/>
              </a:ext>
            </a:extLst>
          </p:cNvPr>
          <p:cNvPicPr/>
          <p:nvPr/>
        </p:nvPicPr>
        <p:blipFill rotWithShape="1">
          <a:blip r:embed="rId8"/>
          <a:srcRect l="12566" t="29406" r="26256" b="16781"/>
          <a:stretch/>
        </p:blipFill>
        <p:spPr bwMode="auto">
          <a:xfrm>
            <a:off x="3102414" y="3610210"/>
            <a:ext cx="4583589" cy="3072921"/>
          </a:xfrm>
          <a:prstGeom prst="rect">
            <a:avLst/>
          </a:prstGeom>
          <a:ln>
            <a:noFill/>
          </a:ln>
          <a:extLst>
            <a:ext uri="{53640926-AAD7-44D8-BBD7-CCE9431645EC}">
              <a14:shadowObscured xmlns:a14="http://schemas.microsoft.com/office/drawing/2010/main"/>
            </a:ext>
          </a:extLst>
        </p:spPr>
      </p:pic>
      <p:pic>
        <p:nvPicPr>
          <p:cNvPr id="20" name="Resim 19">
            <a:extLst>
              <a:ext uri="{FF2B5EF4-FFF2-40B4-BE49-F238E27FC236}">
                <a16:creationId xmlns:a16="http://schemas.microsoft.com/office/drawing/2014/main" id="{57AAC15C-3B2B-4119-A16D-5F27476A9536}"/>
              </a:ext>
            </a:extLst>
          </p:cNvPr>
          <p:cNvPicPr/>
          <p:nvPr/>
        </p:nvPicPr>
        <p:blipFill rotWithShape="1">
          <a:blip r:embed="rId9"/>
          <a:srcRect l="12566" t="22641" r="25595" b="17056"/>
          <a:stretch/>
        </p:blipFill>
        <p:spPr bwMode="auto">
          <a:xfrm>
            <a:off x="82129" y="4119406"/>
            <a:ext cx="5001471" cy="2627115"/>
          </a:xfrm>
          <a:prstGeom prst="rect">
            <a:avLst/>
          </a:prstGeom>
          <a:ln>
            <a:noFill/>
          </a:ln>
          <a:extLst>
            <a:ext uri="{53640926-AAD7-44D8-BBD7-CCE9431645EC}">
              <a14:shadowObscured xmlns:a14="http://schemas.microsoft.com/office/drawing/2010/main"/>
            </a:ext>
          </a:extLst>
        </p:spPr>
      </p:pic>
      <p:pic>
        <p:nvPicPr>
          <p:cNvPr id="23" name="Resim 22">
            <a:extLst>
              <a:ext uri="{FF2B5EF4-FFF2-40B4-BE49-F238E27FC236}">
                <a16:creationId xmlns:a16="http://schemas.microsoft.com/office/drawing/2014/main" id="{D5E8408D-D1AC-45E1-8E9D-FCE773886AB2}"/>
              </a:ext>
            </a:extLst>
          </p:cNvPr>
          <p:cNvPicPr/>
          <p:nvPr/>
        </p:nvPicPr>
        <p:blipFill rotWithShape="1">
          <a:blip r:embed="rId10"/>
          <a:srcRect l="12399" t="23024" r="27275" b="16781"/>
          <a:stretch/>
        </p:blipFill>
        <p:spPr bwMode="auto">
          <a:xfrm>
            <a:off x="5076180" y="4119406"/>
            <a:ext cx="5161471" cy="2602075"/>
          </a:xfrm>
          <a:prstGeom prst="rect">
            <a:avLst/>
          </a:prstGeom>
          <a:ln>
            <a:noFill/>
          </a:ln>
          <a:extLst>
            <a:ext uri="{53640926-AAD7-44D8-BBD7-CCE9431645EC}">
              <a14:shadowObscured xmlns:a14="http://schemas.microsoft.com/office/drawing/2010/main"/>
            </a:ext>
          </a:extLst>
        </p:spPr>
      </p:pic>
      <p:pic>
        <p:nvPicPr>
          <p:cNvPr id="22" name="Resim 21">
            <a:extLst>
              <a:ext uri="{FF2B5EF4-FFF2-40B4-BE49-F238E27FC236}">
                <a16:creationId xmlns:a16="http://schemas.microsoft.com/office/drawing/2014/main" id="{F7F77F53-49A7-4E6F-BF66-403570648CA1}"/>
              </a:ext>
            </a:extLst>
          </p:cNvPr>
          <p:cNvPicPr/>
          <p:nvPr/>
        </p:nvPicPr>
        <p:blipFill rotWithShape="1">
          <a:blip r:embed="rId11"/>
          <a:srcRect l="12565" t="22349" r="25761" b="17074"/>
          <a:stretch/>
        </p:blipFill>
        <p:spPr bwMode="auto">
          <a:xfrm>
            <a:off x="5070532" y="1521030"/>
            <a:ext cx="5181998" cy="2804022"/>
          </a:xfrm>
          <a:prstGeom prst="rect">
            <a:avLst/>
          </a:prstGeom>
          <a:ln>
            <a:noFill/>
          </a:ln>
          <a:extLst>
            <a:ext uri="{53640926-AAD7-44D8-BBD7-CCE9431645EC}">
              <a14:shadowObscured xmlns:a14="http://schemas.microsoft.com/office/drawing/2010/main"/>
            </a:ext>
          </a:extLst>
        </p:spPr>
      </p:pic>
      <p:sp>
        <p:nvSpPr>
          <p:cNvPr id="3" name="Metin kutusu 2">
            <a:extLst>
              <a:ext uri="{FF2B5EF4-FFF2-40B4-BE49-F238E27FC236}">
                <a16:creationId xmlns:a16="http://schemas.microsoft.com/office/drawing/2014/main" id="{7BC2D44B-62E5-4B58-8C67-ED9B50E912E6}"/>
              </a:ext>
            </a:extLst>
          </p:cNvPr>
          <p:cNvSpPr txBox="1"/>
          <p:nvPr/>
        </p:nvSpPr>
        <p:spPr>
          <a:xfrm>
            <a:off x="3741461" y="1003433"/>
            <a:ext cx="3629263" cy="707886"/>
          </a:xfrm>
          <a:prstGeom prst="rect">
            <a:avLst/>
          </a:prstGeom>
          <a:noFill/>
        </p:spPr>
        <p:txBody>
          <a:bodyPr wrap="none" rtlCol="0">
            <a:spAutoFit/>
          </a:bodyPr>
          <a:lstStyle/>
          <a:p>
            <a:pPr algn="ctr"/>
            <a:r>
              <a:rPr lang="tr-TR" sz="2000" b="1" dirty="0">
                <a:solidFill>
                  <a:srgbClr val="C00000"/>
                </a:solidFill>
                <a:ea typeface="Palatino Linotype" charset="0"/>
                <a:cs typeface="Palatino Linotype" charset="0"/>
              </a:rPr>
              <a:t>2019-2020 Eğitim ve Öğretim Yılı</a:t>
            </a:r>
          </a:p>
          <a:p>
            <a:pPr algn="ctr"/>
            <a:r>
              <a:rPr lang="tr-TR" sz="2000" b="1" dirty="0">
                <a:solidFill>
                  <a:srgbClr val="C00000"/>
                </a:solidFill>
                <a:ea typeface="Palatino Linotype" charset="0"/>
                <a:cs typeface="Palatino Linotype" charset="0"/>
              </a:rPr>
              <a:t> Bahar Dönemi</a:t>
            </a:r>
          </a:p>
        </p:txBody>
      </p:sp>
    </p:spTree>
    <p:extLst>
      <p:ext uri="{BB962C8B-B14F-4D97-AF65-F5344CB8AC3E}">
        <p14:creationId xmlns:p14="http://schemas.microsoft.com/office/powerpoint/2010/main" val="155382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p:cNvSpPr txBox="1"/>
          <p:nvPr/>
        </p:nvSpPr>
        <p:spPr>
          <a:xfrm>
            <a:off x="1464650" y="2402977"/>
            <a:ext cx="3941282" cy="983026"/>
          </a:xfrm>
          <a:prstGeom prst="rect">
            <a:avLst/>
          </a:prstGeom>
          <a:noFill/>
        </p:spPr>
        <p:txBody>
          <a:bodyPr wrap="square" rtlCol="0">
            <a:spAutoFit/>
          </a:bodyPr>
          <a:lstStyle/>
          <a:p>
            <a:r>
              <a:rPr lang="tr-TR" sz="1403" b="1" dirty="0">
                <a:solidFill>
                  <a:schemeClr val="bg1"/>
                </a:solidFill>
              </a:rPr>
              <a:t>KULLANICI ANALİZİ: </a:t>
            </a:r>
          </a:p>
          <a:p>
            <a:r>
              <a:rPr lang="tr-TR" sz="1403" b="1" dirty="0">
                <a:solidFill>
                  <a:schemeClr val="bg1"/>
                </a:solidFill>
              </a:rPr>
              <a:t>ÖĞRENCİ HAREKETLİLİĞİ </a:t>
            </a:r>
          </a:p>
          <a:p>
            <a:r>
              <a:rPr lang="tr-TR" sz="1403" b="1" dirty="0">
                <a:solidFill>
                  <a:schemeClr val="bg1"/>
                </a:solidFill>
              </a:rPr>
              <a:t>GÜZ-BAHAR DÖNEMİ </a:t>
            </a:r>
          </a:p>
          <a:p>
            <a:endParaRPr lang="tr-TR" sz="1579" dirty="0"/>
          </a:p>
        </p:txBody>
      </p:sp>
      <p:sp>
        <p:nvSpPr>
          <p:cNvPr id="7" name="Dikdörtgen 6"/>
          <p:cNvSpPr/>
          <p:nvPr/>
        </p:nvSpPr>
        <p:spPr>
          <a:xfrm>
            <a:off x="1151946" y="119103"/>
            <a:ext cx="8507972" cy="1160638"/>
          </a:xfrm>
          <a:prstGeom prst="rect">
            <a:avLst/>
          </a:prstGeom>
          <a:noFill/>
        </p:spPr>
        <p:txBody>
          <a:bodyPr wrap="none" lIns="80201" tIns="40100" rIns="80201" bIns="40100">
            <a:spAutoFit/>
          </a:bodyPr>
          <a:lstStyle/>
          <a:p>
            <a:pPr algn="ctr"/>
            <a:r>
              <a:rPr lang="tr-TR" sz="3508"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AKADEMİK BİRİM BAZLI </a:t>
            </a:r>
          </a:p>
          <a:p>
            <a:pPr algn="ctr"/>
            <a:r>
              <a:rPr lang="tr-TR" sz="3508" b="1" dirty="0">
                <a:ln w="9525">
                  <a:solidFill>
                    <a:schemeClr val="bg1"/>
                  </a:solidFill>
                  <a:prstDash val="solid"/>
                </a:ln>
                <a:solidFill>
                  <a:srgbClr val="00B0F0"/>
                </a:solidFill>
                <a:effectLst>
                  <a:outerShdw blurRad="12700" dist="38100" dir="2700000" algn="tl" rotWithShape="0">
                    <a:schemeClr val="accent5">
                      <a:lumMod val="60000"/>
                      <a:lumOff val="40000"/>
                    </a:schemeClr>
                  </a:outerShdw>
                </a:effectLst>
              </a:rPr>
              <a:t>ÖĞRENCİ HAREKETLİLİĞİ KARŞILAŞTIRILMASI</a:t>
            </a:r>
          </a:p>
        </p:txBody>
      </p:sp>
      <p:sp>
        <p:nvSpPr>
          <p:cNvPr id="15" name="Metin kutusu 14"/>
          <p:cNvSpPr txBox="1"/>
          <p:nvPr/>
        </p:nvSpPr>
        <p:spPr>
          <a:xfrm>
            <a:off x="1606498" y="4156235"/>
            <a:ext cx="427681" cy="1745192"/>
          </a:xfrm>
          <a:prstGeom prst="rect">
            <a:avLst/>
          </a:prstGeom>
          <a:noFill/>
        </p:spPr>
        <p:txBody>
          <a:bodyPr vert="vert270" wrap="square" rtlCol="0">
            <a:spAutoFit/>
          </a:bodyPr>
          <a:lstStyle/>
          <a:p>
            <a:r>
              <a:rPr lang="tr-TR" sz="1579" dirty="0">
                <a:solidFill>
                  <a:schemeClr val="bg1"/>
                </a:solidFill>
              </a:rPr>
              <a:t>0 dakika</a:t>
            </a:r>
            <a:endParaRPr lang="tr-TR" sz="1579" dirty="0"/>
          </a:p>
        </p:txBody>
      </p:sp>
      <p:sp>
        <p:nvSpPr>
          <p:cNvPr id="16" name="Metin kutusu 15"/>
          <p:cNvSpPr txBox="1"/>
          <p:nvPr/>
        </p:nvSpPr>
        <p:spPr>
          <a:xfrm>
            <a:off x="2475006" y="4148842"/>
            <a:ext cx="427681" cy="1745192"/>
          </a:xfrm>
          <a:prstGeom prst="rect">
            <a:avLst/>
          </a:prstGeom>
          <a:noFill/>
        </p:spPr>
        <p:txBody>
          <a:bodyPr vert="vert270" wrap="square" rtlCol="0">
            <a:spAutoFit/>
          </a:bodyPr>
          <a:lstStyle/>
          <a:p>
            <a:r>
              <a:rPr lang="tr-TR" sz="1579" dirty="0">
                <a:solidFill>
                  <a:schemeClr val="bg1"/>
                </a:solidFill>
              </a:rPr>
              <a:t>0 dakika</a:t>
            </a:r>
            <a:endParaRPr lang="tr-TR" sz="1579" dirty="0"/>
          </a:p>
        </p:txBody>
      </p:sp>
      <p:sp>
        <p:nvSpPr>
          <p:cNvPr id="17" name="Metin kutusu 16"/>
          <p:cNvSpPr txBox="1"/>
          <p:nvPr/>
        </p:nvSpPr>
        <p:spPr>
          <a:xfrm>
            <a:off x="3335713" y="3764105"/>
            <a:ext cx="427681" cy="1745192"/>
          </a:xfrm>
          <a:prstGeom prst="rect">
            <a:avLst/>
          </a:prstGeom>
          <a:noFill/>
        </p:spPr>
        <p:txBody>
          <a:bodyPr vert="vert270" wrap="square" rtlCol="0">
            <a:spAutoFit/>
          </a:bodyPr>
          <a:lstStyle/>
          <a:p>
            <a:r>
              <a:rPr lang="tr-TR" sz="1579" dirty="0">
                <a:solidFill>
                  <a:schemeClr val="bg1"/>
                </a:solidFill>
              </a:rPr>
              <a:t>5 saat 47 dakika</a:t>
            </a:r>
            <a:endParaRPr lang="tr-TR" sz="1579" dirty="0"/>
          </a:p>
        </p:txBody>
      </p:sp>
      <p:sp>
        <p:nvSpPr>
          <p:cNvPr id="19" name="Metin kutusu 18"/>
          <p:cNvSpPr txBox="1"/>
          <p:nvPr/>
        </p:nvSpPr>
        <p:spPr>
          <a:xfrm>
            <a:off x="4230741" y="3449923"/>
            <a:ext cx="427681" cy="1745192"/>
          </a:xfrm>
          <a:prstGeom prst="rect">
            <a:avLst/>
          </a:prstGeom>
          <a:noFill/>
        </p:spPr>
        <p:txBody>
          <a:bodyPr vert="vert270" wrap="square" rtlCol="0">
            <a:spAutoFit/>
          </a:bodyPr>
          <a:lstStyle/>
          <a:p>
            <a:r>
              <a:rPr lang="tr-TR" sz="1579" dirty="0">
                <a:solidFill>
                  <a:schemeClr val="bg1"/>
                </a:solidFill>
              </a:rPr>
              <a:t>10 saat 40 dakika</a:t>
            </a:r>
            <a:endParaRPr lang="tr-TR" sz="1579" dirty="0"/>
          </a:p>
        </p:txBody>
      </p:sp>
      <p:sp>
        <p:nvSpPr>
          <p:cNvPr id="20" name="Metin kutusu 19"/>
          <p:cNvSpPr txBox="1"/>
          <p:nvPr/>
        </p:nvSpPr>
        <p:spPr>
          <a:xfrm>
            <a:off x="5113664" y="3191322"/>
            <a:ext cx="427681" cy="1745192"/>
          </a:xfrm>
          <a:prstGeom prst="rect">
            <a:avLst/>
          </a:prstGeom>
          <a:noFill/>
        </p:spPr>
        <p:txBody>
          <a:bodyPr vert="vert270" wrap="square" rtlCol="0">
            <a:spAutoFit/>
          </a:bodyPr>
          <a:lstStyle/>
          <a:p>
            <a:r>
              <a:rPr lang="tr-TR" sz="1579" dirty="0">
                <a:solidFill>
                  <a:schemeClr val="bg1"/>
                </a:solidFill>
              </a:rPr>
              <a:t>13 saat 30 dakika</a:t>
            </a:r>
            <a:endParaRPr lang="tr-TR" sz="1579" dirty="0"/>
          </a:p>
        </p:txBody>
      </p:sp>
      <p:sp>
        <p:nvSpPr>
          <p:cNvPr id="21" name="Metin kutusu 20"/>
          <p:cNvSpPr txBox="1"/>
          <p:nvPr/>
        </p:nvSpPr>
        <p:spPr>
          <a:xfrm>
            <a:off x="6013177" y="3784756"/>
            <a:ext cx="427681" cy="1745192"/>
          </a:xfrm>
          <a:prstGeom prst="rect">
            <a:avLst/>
          </a:prstGeom>
          <a:noFill/>
        </p:spPr>
        <p:txBody>
          <a:bodyPr vert="vert270" wrap="square" rtlCol="0">
            <a:spAutoFit/>
          </a:bodyPr>
          <a:lstStyle/>
          <a:p>
            <a:r>
              <a:rPr lang="tr-TR" sz="1579" dirty="0">
                <a:solidFill>
                  <a:schemeClr val="bg1"/>
                </a:solidFill>
              </a:rPr>
              <a:t>5 saat 42 dakika</a:t>
            </a:r>
            <a:endParaRPr lang="tr-TR" sz="1579" dirty="0"/>
          </a:p>
        </p:txBody>
      </p:sp>
      <p:sp>
        <p:nvSpPr>
          <p:cNvPr id="22" name="Metin kutusu 21"/>
          <p:cNvSpPr txBox="1"/>
          <p:nvPr/>
        </p:nvSpPr>
        <p:spPr>
          <a:xfrm>
            <a:off x="6835839" y="2502186"/>
            <a:ext cx="427681" cy="1745192"/>
          </a:xfrm>
          <a:prstGeom prst="rect">
            <a:avLst/>
          </a:prstGeom>
          <a:noFill/>
        </p:spPr>
        <p:txBody>
          <a:bodyPr vert="vert270" wrap="square" rtlCol="0">
            <a:spAutoFit/>
          </a:bodyPr>
          <a:lstStyle/>
          <a:p>
            <a:r>
              <a:rPr lang="tr-TR" sz="1579" dirty="0">
                <a:solidFill>
                  <a:schemeClr val="bg1"/>
                </a:solidFill>
              </a:rPr>
              <a:t>48 saat 40 dakika</a:t>
            </a:r>
            <a:endParaRPr lang="tr-TR" sz="1579" dirty="0"/>
          </a:p>
        </p:txBody>
      </p:sp>
      <p:sp>
        <p:nvSpPr>
          <p:cNvPr id="23" name="Metin kutusu 22"/>
          <p:cNvSpPr txBox="1"/>
          <p:nvPr/>
        </p:nvSpPr>
        <p:spPr>
          <a:xfrm>
            <a:off x="7768912" y="3605409"/>
            <a:ext cx="427681" cy="1745192"/>
          </a:xfrm>
          <a:prstGeom prst="rect">
            <a:avLst/>
          </a:prstGeom>
          <a:noFill/>
        </p:spPr>
        <p:txBody>
          <a:bodyPr vert="vert270" wrap="square" rtlCol="0">
            <a:spAutoFit/>
          </a:bodyPr>
          <a:lstStyle/>
          <a:p>
            <a:r>
              <a:rPr lang="tr-TR" sz="1579" dirty="0">
                <a:solidFill>
                  <a:schemeClr val="bg1"/>
                </a:solidFill>
              </a:rPr>
              <a:t>8 saat 13 dakika</a:t>
            </a:r>
            <a:endParaRPr lang="tr-TR" sz="1579" dirty="0"/>
          </a:p>
        </p:txBody>
      </p:sp>
      <p:sp>
        <p:nvSpPr>
          <p:cNvPr id="24" name="Metin kutusu 23"/>
          <p:cNvSpPr txBox="1"/>
          <p:nvPr/>
        </p:nvSpPr>
        <p:spPr>
          <a:xfrm>
            <a:off x="8591574" y="3275636"/>
            <a:ext cx="427681" cy="1745192"/>
          </a:xfrm>
          <a:prstGeom prst="rect">
            <a:avLst/>
          </a:prstGeom>
          <a:noFill/>
        </p:spPr>
        <p:txBody>
          <a:bodyPr vert="vert270" wrap="square" rtlCol="0">
            <a:spAutoFit/>
          </a:bodyPr>
          <a:lstStyle/>
          <a:p>
            <a:r>
              <a:rPr lang="tr-TR" sz="1579" dirty="0">
                <a:solidFill>
                  <a:schemeClr val="bg1"/>
                </a:solidFill>
              </a:rPr>
              <a:t>37 saat 39 dakika</a:t>
            </a:r>
            <a:endParaRPr lang="tr-TR" sz="1579" dirty="0"/>
          </a:p>
        </p:txBody>
      </p:sp>
      <p:sp>
        <p:nvSpPr>
          <p:cNvPr id="25" name="Metin kutusu 24"/>
          <p:cNvSpPr txBox="1"/>
          <p:nvPr/>
        </p:nvSpPr>
        <p:spPr>
          <a:xfrm>
            <a:off x="9538023" y="3894155"/>
            <a:ext cx="427681" cy="1745192"/>
          </a:xfrm>
          <a:prstGeom prst="rect">
            <a:avLst/>
          </a:prstGeom>
          <a:noFill/>
        </p:spPr>
        <p:txBody>
          <a:bodyPr vert="vert270" wrap="square" rtlCol="0">
            <a:spAutoFit/>
          </a:bodyPr>
          <a:lstStyle/>
          <a:p>
            <a:r>
              <a:rPr lang="tr-TR" sz="1579" dirty="0">
                <a:solidFill>
                  <a:schemeClr val="bg1"/>
                </a:solidFill>
              </a:rPr>
              <a:t>2 saat 38 dakika</a:t>
            </a:r>
            <a:endParaRPr lang="tr-TR" sz="1579" dirty="0"/>
          </a:p>
        </p:txBody>
      </p:sp>
      <p:sp>
        <p:nvSpPr>
          <p:cNvPr id="26" name="Metin kutusu 25"/>
          <p:cNvSpPr txBox="1"/>
          <p:nvPr/>
        </p:nvSpPr>
        <p:spPr>
          <a:xfrm>
            <a:off x="8722759" y="2402978"/>
            <a:ext cx="3941282" cy="551241"/>
          </a:xfrm>
          <a:prstGeom prst="rect">
            <a:avLst/>
          </a:prstGeom>
          <a:noFill/>
        </p:spPr>
        <p:txBody>
          <a:bodyPr wrap="square" rtlCol="0">
            <a:spAutoFit/>
          </a:bodyPr>
          <a:lstStyle/>
          <a:p>
            <a:r>
              <a:rPr lang="tr-TR" sz="1403" b="1" dirty="0">
                <a:solidFill>
                  <a:schemeClr val="bg1"/>
                </a:solidFill>
              </a:rPr>
              <a:t>T.S: 132 saat 49 dakika</a:t>
            </a:r>
          </a:p>
          <a:p>
            <a:endParaRPr lang="tr-TR" sz="1579" dirty="0"/>
          </a:p>
        </p:txBody>
      </p:sp>
      <p:graphicFrame>
        <p:nvGraphicFramePr>
          <p:cNvPr id="27" name="Grafik 26"/>
          <p:cNvGraphicFramePr>
            <a:graphicFrameLocks/>
          </p:cNvGraphicFramePr>
          <p:nvPr/>
        </p:nvGraphicFramePr>
        <p:xfrm>
          <a:off x="25870" y="2030168"/>
          <a:ext cx="10693400" cy="4542878"/>
        </p:xfrm>
        <a:graphic>
          <a:graphicData uri="http://schemas.openxmlformats.org/drawingml/2006/chart">
            <c:chart xmlns:c="http://schemas.openxmlformats.org/drawingml/2006/chart" xmlns:r="http://schemas.openxmlformats.org/officeDocument/2006/relationships" r:id="rId3"/>
          </a:graphicData>
        </a:graphic>
      </p:graphicFrame>
      <p:sp>
        <p:nvSpPr>
          <p:cNvPr id="28" name="Metin kutusu 27"/>
          <p:cNvSpPr txBox="1"/>
          <p:nvPr/>
        </p:nvSpPr>
        <p:spPr>
          <a:xfrm>
            <a:off x="1677463" y="3428608"/>
            <a:ext cx="427681" cy="1745192"/>
          </a:xfrm>
          <a:prstGeom prst="rect">
            <a:avLst/>
          </a:prstGeom>
          <a:noFill/>
        </p:spPr>
        <p:txBody>
          <a:bodyPr vert="vert270" wrap="square" rtlCol="0">
            <a:spAutoFit/>
          </a:bodyPr>
          <a:lstStyle/>
          <a:p>
            <a:r>
              <a:rPr lang="tr-TR" sz="1579" dirty="0">
                <a:solidFill>
                  <a:schemeClr val="bg1"/>
                </a:solidFill>
              </a:rPr>
              <a:t>974 saat 19 dakika</a:t>
            </a:r>
            <a:endParaRPr lang="tr-TR" sz="1579" dirty="0"/>
          </a:p>
        </p:txBody>
      </p:sp>
      <p:sp>
        <p:nvSpPr>
          <p:cNvPr id="29" name="Metin kutusu 28"/>
          <p:cNvSpPr txBox="1"/>
          <p:nvPr/>
        </p:nvSpPr>
        <p:spPr>
          <a:xfrm>
            <a:off x="2690400" y="2485777"/>
            <a:ext cx="427681" cy="1745192"/>
          </a:xfrm>
          <a:prstGeom prst="rect">
            <a:avLst/>
          </a:prstGeom>
          <a:noFill/>
        </p:spPr>
        <p:txBody>
          <a:bodyPr vert="vert270" wrap="square" rtlCol="0">
            <a:spAutoFit/>
          </a:bodyPr>
          <a:lstStyle/>
          <a:p>
            <a:r>
              <a:rPr lang="tr-TR" sz="1579" dirty="0">
                <a:solidFill>
                  <a:schemeClr val="bg1"/>
                </a:solidFill>
              </a:rPr>
              <a:t>507 saat 30 dakika</a:t>
            </a:r>
            <a:endParaRPr lang="tr-TR" sz="1579" dirty="0"/>
          </a:p>
        </p:txBody>
      </p:sp>
      <p:sp>
        <p:nvSpPr>
          <p:cNvPr id="30" name="Metin kutusu 29"/>
          <p:cNvSpPr txBox="1"/>
          <p:nvPr/>
        </p:nvSpPr>
        <p:spPr>
          <a:xfrm>
            <a:off x="3667670" y="2706943"/>
            <a:ext cx="427681" cy="1745192"/>
          </a:xfrm>
          <a:prstGeom prst="rect">
            <a:avLst/>
          </a:prstGeom>
          <a:noFill/>
        </p:spPr>
        <p:txBody>
          <a:bodyPr vert="vert270" wrap="square" rtlCol="0">
            <a:spAutoFit/>
          </a:bodyPr>
          <a:lstStyle/>
          <a:p>
            <a:r>
              <a:rPr lang="tr-TR" sz="1579" dirty="0">
                <a:solidFill>
                  <a:schemeClr val="bg1"/>
                </a:solidFill>
              </a:rPr>
              <a:t>429 saat 28 dakika</a:t>
            </a:r>
            <a:endParaRPr lang="tr-TR" sz="1579" dirty="0"/>
          </a:p>
        </p:txBody>
      </p:sp>
      <p:sp>
        <p:nvSpPr>
          <p:cNvPr id="31" name="Metin kutusu 30"/>
          <p:cNvSpPr txBox="1"/>
          <p:nvPr/>
        </p:nvSpPr>
        <p:spPr>
          <a:xfrm>
            <a:off x="4616201" y="3448388"/>
            <a:ext cx="427681" cy="1745192"/>
          </a:xfrm>
          <a:prstGeom prst="rect">
            <a:avLst/>
          </a:prstGeom>
          <a:noFill/>
        </p:spPr>
        <p:txBody>
          <a:bodyPr vert="vert270" wrap="square" rtlCol="0">
            <a:spAutoFit/>
          </a:bodyPr>
          <a:lstStyle/>
          <a:p>
            <a:r>
              <a:rPr lang="tr-TR" sz="1579" dirty="0">
                <a:solidFill>
                  <a:schemeClr val="bg1"/>
                </a:solidFill>
              </a:rPr>
              <a:t>176 saat 35 dakika</a:t>
            </a:r>
            <a:endParaRPr lang="tr-TR" sz="1579" dirty="0"/>
          </a:p>
        </p:txBody>
      </p:sp>
      <p:sp>
        <p:nvSpPr>
          <p:cNvPr id="32" name="Metin kutusu 31"/>
          <p:cNvSpPr txBox="1"/>
          <p:nvPr/>
        </p:nvSpPr>
        <p:spPr>
          <a:xfrm>
            <a:off x="5604497" y="3592474"/>
            <a:ext cx="427681" cy="1745192"/>
          </a:xfrm>
          <a:prstGeom prst="rect">
            <a:avLst/>
          </a:prstGeom>
          <a:noFill/>
        </p:spPr>
        <p:txBody>
          <a:bodyPr vert="vert270" wrap="square" rtlCol="0">
            <a:spAutoFit/>
          </a:bodyPr>
          <a:lstStyle/>
          <a:p>
            <a:r>
              <a:rPr lang="tr-TR" sz="1579" dirty="0">
                <a:solidFill>
                  <a:schemeClr val="bg1"/>
                </a:solidFill>
              </a:rPr>
              <a:t>132 saat 49 dakika</a:t>
            </a:r>
            <a:endParaRPr lang="tr-TR" sz="1579" dirty="0"/>
          </a:p>
        </p:txBody>
      </p:sp>
      <p:sp>
        <p:nvSpPr>
          <p:cNvPr id="33" name="Metin kutusu 32"/>
          <p:cNvSpPr txBox="1"/>
          <p:nvPr/>
        </p:nvSpPr>
        <p:spPr>
          <a:xfrm>
            <a:off x="6580122" y="3605409"/>
            <a:ext cx="427681" cy="1745192"/>
          </a:xfrm>
          <a:prstGeom prst="rect">
            <a:avLst/>
          </a:prstGeom>
          <a:noFill/>
        </p:spPr>
        <p:txBody>
          <a:bodyPr vert="vert270" wrap="square" rtlCol="0">
            <a:spAutoFit/>
          </a:bodyPr>
          <a:lstStyle/>
          <a:p>
            <a:r>
              <a:rPr lang="tr-TR" sz="1579" dirty="0">
                <a:solidFill>
                  <a:schemeClr val="bg1"/>
                </a:solidFill>
              </a:rPr>
              <a:t>129 saat 57 dakika</a:t>
            </a:r>
            <a:endParaRPr lang="tr-TR" sz="1579" dirty="0"/>
          </a:p>
        </p:txBody>
      </p:sp>
      <p:sp>
        <p:nvSpPr>
          <p:cNvPr id="34" name="Metin kutusu 33"/>
          <p:cNvSpPr txBox="1"/>
          <p:nvPr/>
        </p:nvSpPr>
        <p:spPr>
          <a:xfrm>
            <a:off x="9511711" y="3787489"/>
            <a:ext cx="427681" cy="1745192"/>
          </a:xfrm>
          <a:prstGeom prst="rect">
            <a:avLst/>
          </a:prstGeom>
          <a:noFill/>
        </p:spPr>
        <p:txBody>
          <a:bodyPr vert="vert270" wrap="square" rtlCol="0">
            <a:spAutoFit/>
          </a:bodyPr>
          <a:lstStyle/>
          <a:p>
            <a:r>
              <a:rPr lang="tr-TR" sz="1579" dirty="0">
                <a:solidFill>
                  <a:schemeClr val="bg1"/>
                </a:solidFill>
              </a:rPr>
              <a:t>59 saat 57 dakika</a:t>
            </a:r>
            <a:endParaRPr lang="tr-TR" sz="1579" dirty="0"/>
          </a:p>
        </p:txBody>
      </p:sp>
      <p:sp>
        <p:nvSpPr>
          <p:cNvPr id="35" name="Metin kutusu 34">
            <a:extLst>
              <a:ext uri="{FF2B5EF4-FFF2-40B4-BE49-F238E27FC236}">
                <a16:creationId xmlns:a16="http://schemas.microsoft.com/office/drawing/2014/main" id="{5A2CCB6C-87A3-40AB-8EA8-6C83F9B97827}"/>
              </a:ext>
            </a:extLst>
          </p:cNvPr>
          <p:cNvSpPr txBox="1"/>
          <p:nvPr/>
        </p:nvSpPr>
        <p:spPr>
          <a:xfrm>
            <a:off x="3316782" y="1163836"/>
            <a:ext cx="3629263" cy="707886"/>
          </a:xfrm>
          <a:prstGeom prst="rect">
            <a:avLst/>
          </a:prstGeom>
          <a:noFill/>
        </p:spPr>
        <p:txBody>
          <a:bodyPr wrap="none" rtlCol="0">
            <a:spAutoFit/>
          </a:bodyPr>
          <a:lstStyle/>
          <a:p>
            <a:pPr algn="ctr"/>
            <a:r>
              <a:rPr lang="tr-TR" sz="2000" b="1" dirty="0">
                <a:solidFill>
                  <a:srgbClr val="C00000"/>
                </a:solidFill>
                <a:ea typeface="Palatino Linotype" charset="0"/>
                <a:cs typeface="Palatino Linotype" charset="0"/>
              </a:rPr>
              <a:t>2019-2020 Eğitim ve Öğretim Yılı</a:t>
            </a:r>
          </a:p>
          <a:p>
            <a:pPr algn="ctr"/>
            <a:r>
              <a:rPr lang="tr-TR" sz="2000" b="1" dirty="0">
                <a:solidFill>
                  <a:srgbClr val="C00000"/>
                </a:solidFill>
                <a:ea typeface="Palatino Linotype" charset="0"/>
                <a:cs typeface="Palatino Linotype" charset="0"/>
              </a:rPr>
              <a:t> Bahar Dönemi</a:t>
            </a:r>
          </a:p>
        </p:txBody>
      </p:sp>
    </p:spTree>
    <p:extLst>
      <p:ext uri="{BB962C8B-B14F-4D97-AF65-F5344CB8AC3E}">
        <p14:creationId xmlns:p14="http://schemas.microsoft.com/office/powerpoint/2010/main" val="395212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DDD060DD-8518-4D66-8C46-11F5BF9DE4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4463" y="1177351"/>
            <a:ext cx="3289621" cy="4984274"/>
          </a:xfrm>
          <a:prstGeom prst="rect">
            <a:avLst/>
          </a:prstGeom>
        </p:spPr>
      </p:pic>
      <p:pic>
        <p:nvPicPr>
          <p:cNvPr id="9" name="Resim 8">
            <a:extLst>
              <a:ext uri="{FF2B5EF4-FFF2-40B4-BE49-F238E27FC236}">
                <a16:creationId xmlns:a16="http://schemas.microsoft.com/office/drawing/2014/main" id="{CD68BF6C-5F19-4EFB-97E3-7FA3EA840A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1017" y="1233967"/>
            <a:ext cx="3254702" cy="4894288"/>
          </a:xfrm>
          <a:prstGeom prst="rect">
            <a:avLst/>
          </a:prstGeom>
        </p:spPr>
      </p:pic>
      <p:pic>
        <p:nvPicPr>
          <p:cNvPr id="11" name="Resim 10">
            <a:extLst>
              <a:ext uri="{FF2B5EF4-FFF2-40B4-BE49-F238E27FC236}">
                <a16:creationId xmlns:a16="http://schemas.microsoft.com/office/drawing/2014/main" id="{392317D1-330D-4F9D-8B87-BB3CC68F88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6256" y="1686569"/>
            <a:ext cx="2893157" cy="4383571"/>
          </a:xfrm>
          <a:prstGeom prst="rect">
            <a:avLst/>
          </a:prstGeom>
        </p:spPr>
      </p:pic>
      <p:pic>
        <p:nvPicPr>
          <p:cNvPr id="17" name="Resim 16">
            <a:extLst>
              <a:ext uri="{FF2B5EF4-FFF2-40B4-BE49-F238E27FC236}">
                <a16:creationId xmlns:a16="http://schemas.microsoft.com/office/drawing/2014/main" id="{608310B3-E408-441F-A12D-83B56AB541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2233" y="2227089"/>
            <a:ext cx="2759698" cy="4229422"/>
          </a:xfrm>
          <a:prstGeom prst="rect">
            <a:avLst/>
          </a:prstGeom>
        </p:spPr>
      </p:pic>
      <p:pic>
        <p:nvPicPr>
          <p:cNvPr id="15" name="Resim 14">
            <a:extLst>
              <a:ext uri="{FF2B5EF4-FFF2-40B4-BE49-F238E27FC236}">
                <a16:creationId xmlns:a16="http://schemas.microsoft.com/office/drawing/2014/main" id="{77B27AD2-3818-418E-8935-AA215B23EA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0798" y="1763643"/>
            <a:ext cx="2817853" cy="4229423"/>
          </a:xfrm>
          <a:prstGeom prst="rect">
            <a:avLst/>
          </a:prstGeom>
        </p:spPr>
      </p:pic>
      <p:pic>
        <p:nvPicPr>
          <p:cNvPr id="13" name="Resim 12">
            <a:extLst>
              <a:ext uri="{FF2B5EF4-FFF2-40B4-BE49-F238E27FC236}">
                <a16:creationId xmlns:a16="http://schemas.microsoft.com/office/drawing/2014/main" id="{35DD25CD-32F1-44DA-AC75-E5362C8584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6707" y="2227089"/>
            <a:ext cx="2921343" cy="4460065"/>
          </a:xfrm>
          <a:prstGeom prst="rect">
            <a:avLst/>
          </a:prstGeom>
        </p:spPr>
      </p:pic>
      <p:pic>
        <p:nvPicPr>
          <p:cNvPr id="19" name="Resim 18">
            <a:extLst>
              <a:ext uri="{FF2B5EF4-FFF2-40B4-BE49-F238E27FC236}">
                <a16:creationId xmlns:a16="http://schemas.microsoft.com/office/drawing/2014/main" id="{97F4D54F-3EAD-4299-B3AF-0DD1C56EF0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0417" y="2683587"/>
            <a:ext cx="2672567" cy="4057027"/>
          </a:xfrm>
          <a:prstGeom prst="rect">
            <a:avLst/>
          </a:prstGeom>
        </p:spPr>
      </p:pic>
      <p:sp>
        <p:nvSpPr>
          <p:cNvPr id="20" name="Metin kutusu 19">
            <a:extLst>
              <a:ext uri="{FF2B5EF4-FFF2-40B4-BE49-F238E27FC236}">
                <a16:creationId xmlns:a16="http://schemas.microsoft.com/office/drawing/2014/main" id="{CFBF4650-F3EC-490E-B59C-25816324B44F}"/>
              </a:ext>
            </a:extLst>
          </p:cNvPr>
          <p:cNvSpPr txBox="1"/>
          <p:nvPr/>
        </p:nvSpPr>
        <p:spPr>
          <a:xfrm>
            <a:off x="1612900" y="491593"/>
            <a:ext cx="9102172" cy="704680"/>
          </a:xfrm>
          <a:prstGeom prst="rect">
            <a:avLst/>
          </a:prstGeom>
          <a:noFill/>
        </p:spPr>
        <p:txBody>
          <a:bodyPr wrap="none" rtlCol="0">
            <a:spAutoFit/>
          </a:bodyPr>
          <a:lstStyle/>
          <a:p>
            <a:r>
              <a:rPr lang="tr-TR" sz="2400" b="1" dirty="0">
                <a:solidFill>
                  <a:srgbClr val="00B0F0"/>
                </a:solidFill>
                <a:effectLst>
                  <a:outerShdw blurRad="38100" dist="38100" dir="2700000" algn="tl">
                    <a:srgbClr val="000000">
                      <a:alpha val="43137"/>
                    </a:srgbClr>
                  </a:outerShdw>
                </a:effectLst>
              </a:rPr>
              <a:t>Uzaktan Eğitim İstatistiklerimizi Her Hafta Sosyal Medyadan Paylaşıldı</a:t>
            </a:r>
          </a:p>
          <a:p>
            <a:endParaRPr lang="tr-TR" sz="1579" dirty="0"/>
          </a:p>
        </p:txBody>
      </p:sp>
    </p:spTree>
    <p:extLst>
      <p:ext uri="{BB962C8B-B14F-4D97-AF65-F5344CB8AC3E}">
        <p14:creationId xmlns:p14="http://schemas.microsoft.com/office/powerpoint/2010/main" val="143115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0-#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1+#ppt_w/2"/>
                                          </p:val>
                                        </p:tav>
                                        <p:tav tm="100000">
                                          <p:val>
                                            <p:strVal val="#ppt_x"/>
                                          </p:val>
                                        </p:tav>
                                      </p:tavLst>
                                    </p:anim>
                                    <p:anim calcmode="lin" valueType="num">
                                      <p:cBhvr additive="base">
                                        <p:cTn id="2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826293" y="593430"/>
            <a:ext cx="7040811" cy="677108"/>
          </a:xfrm>
        </p:spPr>
        <p:txBody>
          <a:bodyPr/>
          <a:lstStyle/>
          <a:p>
            <a:r>
              <a:rPr lang="tr-TR" dirty="0"/>
              <a:t>LHUZEM KURULUŞ</a:t>
            </a:r>
          </a:p>
        </p:txBody>
      </p:sp>
      <p:sp>
        <p:nvSpPr>
          <p:cNvPr id="3" name="Metin Yer Tutucusu 2"/>
          <p:cNvSpPr>
            <a:spLocks noGrp="1"/>
          </p:cNvSpPr>
          <p:nvPr>
            <p:ph type="body" idx="1"/>
          </p:nvPr>
        </p:nvSpPr>
        <p:spPr>
          <a:xfrm>
            <a:off x="1304457" y="1355430"/>
            <a:ext cx="7848600" cy="984885"/>
          </a:xfrm>
        </p:spPr>
        <p:txBody>
          <a:bodyPr/>
          <a:lstStyle/>
          <a:p>
            <a:pPr marL="0" indent="0" algn="ctr">
              <a:lnSpc>
                <a:spcPct val="100000"/>
              </a:lnSpc>
              <a:buNone/>
            </a:pPr>
            <a:r>
              <a:rPr lang="tr-TR" sz="3200" dirty="0"/>
              <a:t>07.04.2020 tarih ve 2020/34 sayılı  </a:t>
            </a:r>
          </a:p>
          <a:p>
            <a:pPr marL="0" indent="0" algn="ctr">
              <a:lnSpc>
                <a:spcPct val="100000"/>
              </a:lnSpc>
              <a:buNone/>
            </a:pPr>
            <a:r>
              <a:rPr lang="tr-TR" sz="3200" dirty="0"/>
              <a:t>Senato kararı ile kuruldu.</a:t>
            </a:r>
          </a:p>
        </p:txBody>
      </p:sp>
      <p:sp>
        <p:nvSpPr>
          <p:cNvPr id="4" name="Metin kutusu 3">
            <a:extLst>
              <a:ext uri="{FF2B5EF4-FFF2-40B4-BE49-F238E27FC236}">
                <a16:creationId xmlns:a16="http://schemas.microsoft.com/office/drawing/2014/main" id="{6E555DA1-BA0D-4BF2-8ED2-0B9813F5C376}"/>
              </a:ext>
            </a:extLst>
          </p:cNvPr>
          <p:cNvSpPr txBox="1"/>
          <p:nvPr/>
        </p:nvSpPr>
        <p:spPr>
          <a:xfrm>
            <a:off x="1304455" y="2553904"/>
            <a:ext cx="8084485" cy="1384995"/>
          </a:xfrm>
          <a:prstGeom prst="rect">
            <a:avLst/>
          </a:prstGeom>
          <a:solidFill>
            <a:schemeClr val="accent4">
              <a:lumMod val="20000"/>
              <a:lumOff val="80000"/>
            </a:schemeClr>
          </a:solidFill>
          <a:ln w="25400">
            <a:solidFill>
              <a:srgbClr val="0070C0"/>
            </a:solidFill>
          </a:ln>
        </p:spPr>
        <p:txBody>
          <a:bodyPr wrap="square" rtlCol="0">
            <a:spAutoFit/>
          </a:bodyPr>
          <a:lstStyle/>
          <a:p>
            <a:endParaRPr lang="tr-TR" sz="2400" b="1" dirty="0">
              <a:solidFill>
                <a:srgbClr val="026BB2"/>
              </a:solidFill>
            </a:endParaRPr>
          </a:p>
          <a:p>
            <a:pPr algn="ctr"/>
            <a:r>
              <a:rPr lang="tr-TR" sz="2400" b="1" dirty="0">
                <a:solidFill>
                  <a:srgbClr val="026BB2"/>
                </a:solidFill>
              </a:rPr>
              <a:t>LHUZEM</a:t>
            </a:r>
            <a:r>
              <a:rPr lang="tr-TR" sz="2400" dirty="0"/>
              <a:t>- Uzaktan Eğitim Uygulama ve Araştırma Merkezi</a:t>
            </a:r>
          </a:p>
          <a:p>
            <a:pPr algn="ctr"/>
            <a:r>
              <a:rPr lang="tr-TR" dirty="0"/>
              <a:t>23. MAYIS. 2020 tarih ve 31135 sayılı Resmi Gazete duyurusu ile onaylandı.</a:t>
            </a:r>
          </a:p>
          <a:p>
            <a:endParaRPr lang="tr-TR" dirty="0"/>
          </a:p>
        </p:txBody>
      </p:sp>
      <p:sp>
        <p:nvSpPr>
          <p:cNvPr id="5" name="Metin kutusu 4">
            <a:extLst>
              <a:ext uri="{FF2B5EF4-FFF2-40B4-BE49-F238E27FC236}">
                <a16:creationId xmlns:a16="http://schemas.microsoft.com/office/drawing/2014/main" id="{FE0F730B-6B49-47E2-8732-041ADF4BD894}"/>
              </a:ext>
            </a:extLst>
          </p:cNvPr>
          <p:cNvSpPr txBox="1"/>
          <p:nvPr/>
        </p:nvSpPr>
        <p:spPr>
          <a:xfrm>
            <a:off x="1616540" y="4075262"/>
            <a:ext cx="7772400" cy="2893100"/>
          </a:xfrm>
          <a:prstGeom prst="rect">
            <a:avLst/>
          </a:prstGeom>
          <a:noFill/>
        </p:spPr>
        <p:txBody>
          <a:bodyPr wrap="square" rtlCol="0">
            <a:spAutoFit/>
          </a:bodyPr>
          <a:lstStyle/>
          <a:p>
            <a:r>
              <a:rPr lang="tr-TR" sz="2400" b="1" dirty="0">
                <a:solidFill>
                  <a:srgbClr val="C00000"/>
                </a:solidFill>
                <a:effectLst>
                  <a:outerShdw blurRad="38100" dist="38100" dir="2700000" algn="tl">
                    <a:srgbClr val="000000">
                      <a:alpha val="43137"/>
                    </a:srgbClr>
                  </a:outerShdw>
                </a:effectLst>
              </a:rPr>
              <a:t>YÖNETİM KURULU</a:t>
            </a:r>
          </a:p>
          <a:p>
            <a:r>
              <a:rPr lang="tr-TR" sz="2000" dirty="0"/>
              <a:t>Prof. Dr. Nilgün BEK 		Merkez Müdürü (10.08.2020)</a:t>
            </a:r>
          </a:p>
          <a:p>
            <a:r>
              <a:rPr lang="tr-TR" sz="2000" dirty="0"/>
              <a:t>Prof. Dr. Şükrü Volkan Özgüven 		Üye</a:t>
            </a:r>
          </a:p>
          <a:p>
            <a:r>
              <a:rPr lang="tr-TR" sz="2000" dirty="0"/>
              <a:t>Dr. </a:t>
            </a:r>
            <a:r>
              <a:rPr lang="tr-TR" sz="2000" dirty="0" err="1"/>
              <a:t>Öğr</a:t>
            </a:r>
            <a:r>
              <a:rPr lang="tr-TR" sz="2000" dirty="0"/>
              <a:t>. </a:t>
            </a:r>
            <a:r>
              <a:rPr lang="tr-TR" sz="2000" dirty="0" err="1"/>
              <a:t>Üy</a:t>
            </a:r>
            <a:r>
              <a:rPr lang="tr-TR" sz="2000" dirty="0"/>
              <a:t>. Erkan KILINÇ			Üye</a:t>
            </a:r>
          </a:p>
          <a:p>
            <a:r>
              <a:rPr lang="tr-TR" sz="2000" dirty="0"/>
              <a:t>Dr. </a:t>
            </a:r>
            <a:r>
              <a:rPr lang="tr-TR" sz="2000" dirty="0" err="1"/>
              <a:t>Öğr</a:t>
            </a:r>
            <a:r>
              <a:rPr lang="tr-TR" sz="2000" dirty="0"/>
              <a:t>. </a:t>
            </a:r>
            <a:r>
              <a:rPr lang="tr-TR" sz="2000" dirty="0" err="1"/>
              <a:t>Üy</a:t>
            </a:r>
            <a:r>
              <a:rPr lang="tr-TR" sz="2000" dirty="0"/>
              <a:t>. Deniz YİĞİT 			Üye</a:t>
            </a:r>
          </a:p>
          <a:p>
            <a:r>
              <a:rPr lang="tr-TR" sz="2000" dirty="0"/>
              <a:t>Dr. </a:t>
            </a:r>
            <a:r>
              <a:rPr lang="tr-TR" sz="2000" dirty="0" err="1"/>
              <a:t>Öğ</a:t>
            </a:r>
            <a:r>
              <a:rPr lang="tr-TR" sz="2000" dirty="0"/>
              <a:t>. </a:t>
            </a:r>
            <a:r>
              <a:rPr lang="tr-TR" sz="2000" dirty="0" err="1"/>
              <a:t>Üy</a:t>
            </a:r>
            <a:r>
              <a:rPr lang="tr-TR" sz="2000" dirty="0"/>
              <a:t>. Tayfun GÖKTAŞ 		Üye</a:t>
            </a:r>
          </a:p>
          <a:p>
            <a:r>
              <a:rPr lang="tr-TR" sz="2000" dirty="0" err="1"/>
              <a:t>Öğr</a:t>
            </a:r>
            <a:r>
              <a:rPr lang="tr-TR" sz="2000" dirty="0"/>
              <a:t>. Gör. Selin YILDIRIM KÖSE		Üye</a:t>
            </a:r>
          </a:p>
          <a:p>
            <a:r>
              <a:rPr lang="tr-TR" sz="2000" dirty="0"/>
              <a:t>Mehmet YILDIRIM 			Üye</a:t>
            </a:r>
          </a:p>
          <a:p>
            <a:endParaRPr lang="tr-TR" dirty="0"/>
          </a:p>
        </p:txBody>
      </p:sp>
    </p:spTree>
    <p:extLst>
      <p:ext uri="{BB962C8B-B14F-4D97-AF65-F5344CB8AC3E}">
        <p14:creationId xmlns:p14="http://schemas.microsoft.com/office/powerpoint/2010/main" val="375304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4">
            <a:extLst>
              <a:ext uri="{FF2B5EF4-FFF2-40B4-BE49-F238E27FC236}">
                <a16:creationId xmlns:a16="http://schemas.microsoft.com/office/drawing/2014/main" id="{551F643A-2758-44D9-B2CE-50A134215FDA}"/>
              </a:ext>
            </a:extLst>
          </p:cNvPr>
          <p:cNvPicPr>
            <a:picLocks noChangeAspect="1"/>
          </p:cNvPicPr>
          <p:nvPr/>
        </p:nvPicPr>
        <p:blipFill>
          <a:blip r:embed="rId2"/>
          <a:stretch>
            <a:fillRect/>
          </a:stretch>
        </p:blipFill>
        <p:spPr>
          <a:xfrm>
            <a:off x="0" y="1038225"/>
            <a:ext cx="10418264" cy="6227008"/>
          </a:xfrm>
          <a:prstGeom prst="rect">
            <a:avLst/>
          </a:prstGeom>
        </p:spPr>
      </p:pic>
      <p:sp>
        <p:nvSpPr>
          <p:cNvPr id="2" name="Unvan 1">
            <a:extLst>
              <a:ext uri="{FF2B5EF4-FFF2-40B4-BE49-F238E27FC236}">
                <a16:creationId xmlns:a16="http://schemas.microsoft.com/office/drawing/2014/main" id="{FA94C90D-A388-49C4-AC3F-015AE77FB3A2}"/>
              </a:ext>
            </a:extLst>
          </p:cNvPr>
          <p:cNvSpPr>
            <a:spLocks noGrp="1"/>
          </p:cNvSpPr>
          <p:nvPr>
            <p:ph type="title"/>
          </p:nvPr>
        </p:nvSpPr>
        <p:spPr>
          <a:xfrm>
            <a:off x="103732" y="99408"/>
            <a:ext cx="10452100" cy="1231106"/>
          </a:xfrm>
          <a:solidFill>
            <a:schemeClr val="bg1"/>
          </a:solidFill>
        </p:spPr>
        <p:txBody>
          <a:bodyPr/>
          <a:lstStyle/>
          <a:p>
            <a:r>
              <a:rPr lang="tr-TR" sz="3200" dirty="0"/>
              <a:t>LOKMAN HEKİM ÜNİVERSİTESİ</a:t>
            </a:r>
            <a:br>
              <a:rPr lang="tr-TR" dirty="0"/>
            </a:br>
            <a:r>
              <a:rPr lang="tr-TR" sz="2400" dirty="0">
                <a:solidFill>
                  <a:srgbClr val="C00000"/>
                </a:solidFill>
              </a:rPr>
              <a:t>UZAKTAN EĞİTİM UYGULAMA VE ARAŞTIRMA MERKEZİ</a:t>
            </a:r>
            <a:br>
              <a:rPr lang="tr-TR" sz="2400" dirty="0"/>
            </a:br>
            <a:r>
              <a:rPr lang="tr-TR" sz="2400" dirty="0"/>
              <a:t> ORGAZNİZASYON ŞEMASI</a:t>
            </a:r>
          </a:p>
        </p:txBody>
      </p:sp>
      <p:pic>
        <p:nvPicPr>
          <p:cNvPr id="5" name="Resim 4">
            <a:extLst>
              <a:ext uri="{FF2B5EF4-FFF2-40B4-BE49-F238E27FC236}">
                <a16:creationId xmlns:a16="http://schemas.microsoft.com/office/drawing/2014/main" id="{6032DA15-29E2-4ED3-8A62-1AEC48E3C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300" y="245215"/>
            <a:ext cx="2325258" cy="1162629"/>
          </a:xfrm>
          <a:prstGeom prst="rect">
            <a:avLst/>
          </a:prstGeom>
        </p:spPr>
      </p:pic>
    </p:spTree>
    <p:extLst>
      <p:ext uri="{BB962C8B-B14F-4D97-AF65-F5344CB8AC3E}">
        <p14:creationId xmlns:p14="http://schemas.microsoft.com/office/powerpoint/2010/main" val="2386623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89C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1013</TotalTime>
  <Words>2556</Words>
  <Application>Microsoft Office PowerPoint</Application>
  <PresentationFormat>Özel</PresentationFormat>
  <Paragraphs>298</Paragraphs>
  <Slides>41</Slides>
  <Notes>4</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41</vt:i4>
      </vt:variant>
    </vt:vector>
  </HeadingPairs>
  <TitlesOfParts>
    <vt:vector size="47" baseType="lpstr">
      <vt:lpstr>Arial</vt:lpstr>
      <vt:lpstr>Arial Black</vt:lpstr>
      <vt:lpstr>Calibri</vt:lpstr>
      <vt:lpstr>Roboto</vt:lpstr>
      <vt:lpstr>Wingdings</vt:lpstr>
      <vt:lpstr>Office Theme</vt:lpstr>
      <vt:lpstr>PowerPoint Sunusu</vt:lpstr>
      <vt:lpstr>İçerik</vt:lpstr>
      <vt:lpstr>BİZ NE ZAMAN BAŞLADIK?</vt:lpstr>
      <vt:lpstr>HANGİ SİSTEMLER KULLANILDI?</vt:lpstr>
      <vt:lpstr>Uzaktan Eğitimde Öğrenci Hareketliliği</vt:lpstr>
      <vt:lpstr>PowerPoint Sunusu</vt:lpstr>
      <vt:lpstr>PowerPoint Sunusu</vt:lpstr>
      <vt:lpstr>LHUZEM KURULUŞ</vt:lpstr>
      <vt:lpstr>LOKMAN HEKİM ÜNİVERSİTESİ UZAKTAN EĞİTİM UYGULAMA VE ARAŞTIRMA MERKEZİ  ORGAZNİZASYON ŞEMASI</vt:lpstr>
      <vt:lpstr>PowerPoint Sunusu</vt:lpstr>
      <vt:lpstr>PowerPoint Sunusu</vt:lpstr>
      <vt:lpstr>ADVANCITY (ALMS)-PERCULUS PLUS </vt:lpstr>
      <vt:lpstr>Üniversite Yönetimince  Pandemi Koşullarına Göre Yapılan Güncellemeler</vt:lpstr>
      <vt:lpstr>ÜNİVERSİTEMİZDE KULLANILACAK  ANA LMS SİSTEMİ OLARAK KEYPS BELİRLENDİ </vt:lpstr>
      <vt:lpstr>PowerPoint Sunusu</vt:lpstr>
      <vt:lpstr>PowerPoint Sunusu</vt:lpstr>
      <vt:lpstr>PowerPoint Sunusu</vt:lpstr>
      <vt:lpstr>22.09.2020 tarih ve 2020/119 sayılı Senato kararı ile, 2020-2021 Eğitim- Öğretim yılı Güz Döneminde tüm ön lisans, lisans ve lisansüstü programlarında  teorik derslerin yüz yüze aynı ortamda bulunmaksızın, çevirim içi ortamda eş zamanlı olarak yapılmasına ilişkin kurallar karara bağlandı;  - Devam zorunluluğu ve yoklamalar,  - Canlı ders kayıtlarına erişim,  - ÇAD ve Yan Dal öğrenci durumları,  - Ders notlarının yüklenmesi,   - Ara sınav süreçleri ve ek değerlendirme yöntemleri,  - Laboratuvar ve uygulamalı derslerin durumu,  - Genel sınavların yüz yüze yapılması.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Sistem Kullanımı Hakkında</vt:lpstr>
      <vt:lpstr>27.10.2020 tarihinde 2020-2021 Eğitim- Öğretim yılı Güz Döneminde programlarımızda  yer alan zorunlu teorik derslerin 16. Kasım.2020 tarihi itibariyle; düşük temaslı ve düşük yoğunluk sağlanarak gönülülük esasına dayanarak hibrit eğitimle yapılması kararlaştırıldı;  1. Üniversite ve Fakülte seçmeli derslerinin eskisi gibi “çevirimiçi sistem” ile devam etmesi,  2. Türkçe, Atatürk İlke ve İnkılapları, Bilgisayar Teknolojileri ortak zorunlu derslerin eskisi gibi “çevirimiçi sistem” ile devam etmesi,  3. Tüm seviye İngilizce derslerinin yine eskisi gibi “çevirim içi” olarak gerçekleştirilmesi, 4. Çevirim içi olarak devam eden zorunlu teorik derslerin hibrit (harmanlanmış) öğrenme sistemi ile, gönüllüler arasından belirlenen öğrencilerin katılımıyla, diğer öğrencilerin online katılımıyla yapılması, 5. Uygulama, laboratuvar vb. içerikleri olan derslerin uygulama/laboratuvar kısımlarının düşük yoğunluk ve düşük temas sağlanacak şekilde yüz yüze yapılmasına karar verilmiştir.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Mustafa Cakmak</dc:creator>
  <cp:lastModifiedBy>Nilgün BEK</cp:lastModifiedBy>
  <cp:revision>199</cp:revision>
  <cp:lastPrinted>2020-11-26T06:01:10Z</cp:lastPrinted>
  <dcterms:created xsi:type="dcterms:W3CDTF">2019-01-05T09:23:37Z</dcterms:created>
  <dcterms:modified xsi:type="dcterms:W3CDTF">2023-03-24T07:21:59Z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2019-01-05T00:00:00Z</vt:filetime>
  </property>
  <property fmtid="{D5CDD505-2E9C-101B-9397-08002B2CF9AE}" pid="3" name="Creator">
    <vt:lpwstr>Adobe InDesign CC 13.1 (Windows)</vt:lpwstr>
  </property>
  <property fmtid="{D5CDD505-2E9C-101B-9397-08002B2CF9AE}" pid="4" name="LastSaved">
    <vt:filetime>2019-01-05T00:00:00Z</vt:filetime>
  </property>
</Properties>
</file>