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7" r:id="rId1"/>
  </p:sldMasterIdLst>
  <p:notesMasterIdLst>
    <p:notesMasterId r:id="rId43"/>
  </p:notesMasterIdLst>
  <p:sldIdLst>
    <p:sldId id="256" r:id="rId2"/>
    <p:sldId id="1310" r:id="rId3"/>
    <p:sldId id="1309" r:id="rId4"/>
    <p:sldId id="1304" r:id="rId5"/>
    <p:sldId id="295" r:id="rId6"/>
    <p:sldId id="1305" r:id="rId7"/>
    <p:sldId id="1318" r:id="rId8"/>
    <p:sldId id="1307" r:id="rId9"/>
    <p:sldId id="469" r:id="rId10"/>
    <p:sldId id="1311" r:id="rId11"/>
    <p:sldId id="1314" r:id="rId12"/>
    <p:sldId id="1312" r:id="rId13"/>
    <p:sldId id="1319" r:id="rId14"/>
    <p:sldId id="1316" r:id="rId15"/>
    <p:sldId id="286" r:id="rId16"/>
    <p:sldId id="1320" r:id="rId17"/>
    <p:sldId id="476" r:id="rId18"/>
    <p:sldId id="1322" r:id="rId19"/>
    <p:sldId id="1324" r:id="rId20"/>
    <p:sldId id="1325" r:id="rId21"/>
    <p:sldId id="1323" r:id="rId22"/>
    <p:sldId id="1332" r:id="rId23"/>
    <p:sldId id="1328" r:id="rId24"/>
    <p:sldId id="1333" r:id="rId25"/>
    <p:sldId id="1329" r:id="rId26"/>
    <p:sldId id="1330" r:id="rId27"/>
    <p:sldId id="1334" r:id="rId28"/>
    <p:sldId id="1327" r:id="rId29"/>
    <p:sldId id="1337" r:id="rId30"/>
    <p:sldId id="1339" r:id="rId31"/>
    <p:sldId id="1341" r:id="rId32"/>
    <p:sldId id="1342" r:id="rId33"/>
    <p:sldId id="1343" r:id="rId34"/>
    <p:sldId id="1348" r:id="rId35"/>
    <p:sldId id="1344" r:id="rId36"/>
    <p:sldId id="1347" r:id="rId37"/>
    <p:sldId id="296" r:id="rId38"/>
    <p:sldId id="1345" r:id="rId39"/>
    <p:sldId id="1335" r:id="rId40"/>
    <p:sldId id="1352" r:id="rId41"/>
    <p:sldId id="47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0D3"/>
    <a:srgbClr val="D9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8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102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CE979-22B1-D04B-983A-F730B4916D12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0FE9B-F1BB-564D-AF6F-6B032E6A0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F3C-D7E4-449E-9E79-4F41FC535193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16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86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354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571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510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7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0070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40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7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64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104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002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85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995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9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31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18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7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2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nilgun.bek@lokmanhekim.edu.t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46" y="40685"/>
            <a:ext cx="9696786" cy="685224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895232" y="6726336"/>
            <a:ext cx="42611" cy="90979"/>
          </a:xfrm>
          <a:custGeom>
            <a:avLst/>
            <a:gdLst/>
            <a:ahLst/>
            <a:cxnLst/>
            <a:rect l="l" t="t" r="r" b="b"/>
            <a:pathLst>
              <a:path w="46990" h="100329">
                <a:moveTo>
                  <a:pt x="46812" y="100251"/>
                </a:moveTo>
                <a:lnTo>
                  <a:pt x="2599" y="56126"/>
                </a:lnTo>
                <a:lnTo>
                  <a:pt x="2256" y="55837"/>
                </a:lnTo>
                <a:lnTo>
                  <a:pt x="776" y="54285"/>
                </a:lnTo>
                <a:lnTo>
                  <a:pt x="68" y="52408"/>
                </a:lnTo>
                <a:lnTo>
                  <a:pt x="0" y="47987"/>
                </a:lnTo>
                <a:lnTo>
                  <a:pt x="776" y="46074"/>
                </a:lnTo>
                <a:lnTo>
                  <a:pt x="2094" y="44558"/>
                </a:lnTo>
                <a:lnTo>
                  <a:pt x="46812" y="0"/>
                </a:lnTo>
                <a:lnTo>
                  <a:pt x="46812" y="29813"/>
                </a:lnTo>
                <a:lnTo>
                  <a:pt x="31232" y="45370"/>
                </a:lnTo>
                <a:lnTo>
                  <a:pt x="27910" y="48745"/>
                </a:lnTo>
                <a:lnTo>
                  <a:pt x="28939" y="52408"/>
                </a:lnTo>
                <a:lnTo>
                  <a:pt x="31069" y="54808"/>
                </a:lnTo>
                <a:lnTo>
                  <a:pt x="46812" y="70509"/>
                </a:lnTo>
                <a:lnTo>
                  <a:pt x="46812" y="100251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id="{3D917786-B5C1-413A-843E-73B6953F433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05381" y="4842352"/>
            <a:ext cx="9343594" cy="200356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tr-TR" sz="2539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Nilgün BEK</a:t>
            </a:r>
          </a:p>
          <a:p>
            <a:pPr marL="0" indent="0">
              <a:buNone/>
            </a:pPr>
            <a:r>
              <a:rPr lang="tr-TR" sz="2539" b="1" dirty="0">
                <a:solidFill>
                  <a:srgbClr val="C00000"/>
                </a:solidFill>
              </a:rPr>
              <a:t>Uzaktan Eğitim Uygulama ve Araştırma Merkezi Müdürü</a:t>
            </a:r>
            <a:endParaRPr lang="tr-TR" sz="1814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tr-TR" sz="1814" i="1" dirty="0">
                <a:solidFill>
                  <a:schemeClr val="tx2"/>
                </a:solidFill>
              </a:rPr>
              <a:t>nilgun.bek@lokmanhekim.edu.tr</a:t>
            </a:r>
          </a:p>
          <a:p>
            <a:pPr algn="ctr"/>
            <a:endParaRPr lang="tr-TR" sz="362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348E412-C0E0-4ED2-B309-BE96624480F7}"/>
              </a:ext>
            </a:extLst>
          </p:cNvPr>
          <p:cNvSpPr txBox="1"/>
          <p:nvPr/>
        </p:nvSpPr>
        <p:spPr>
          <a:xfrm>
            <a:off x="1362770" y="3758317"/>
            <a:ext cx="9343594" cy="1339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FAALİYET RAPORU</a:t>
            </a:r>
          </a:p>
          <a:p>
            <a:pPr algn="ctr"/>
            <a:r>
              <a:rPr lang="tr-T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14.12.2021</a:t>
            </a:r>
          </a:p>
          <a:p>
            <a:pPr algn="ctr"/>
            <a:endParaRPr lang="tr-TR" sz="2902" b="1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8978A58-43BF-4F80-BDFE-B477C91D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1" t="27692" r="17221" b="53026"/>
          <a:stretch/>
        </p:blipFill>
        <p:spPr>
          <a:xfrm>
            <a:off x="4114079" y="2686220"/>
            <a:ext cx="3512826" cy="10720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5323DD3-C0FE-4BC9-93C9-6843A4D2C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" r="22651" b="-1"/>
          <a:stretch/>
        </p:blipFill>
        <p:spPr>
          <a:xfrm>
            <a:off x="140018" y="508678"/>
            <a:ext cx="3157518" cy="5840643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C2F1FBD-5F11-46CC-81F2-F9B1741FF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4581"/>
          <a:stretch/>
        </p:blipFill>
        <p:spPr>
          <a:xfrm>
            <a:off x="3414712" y="645209"/>
            <a:ext cx="5657851" cy="5581644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36" name="Rectangle 3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67C2354-57F0-0546-9F3A-176755E2C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9997" r="3429" b="19773"/>
          <a:stretch/>
        </p:blipFill>
        <p:spPr>
          <a:xfrm>
            <a:off x="9110226" y="501648"/>
            <a:ext cx="3081774" cy="5854704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7549B3A1-B4D5-5C4A-BAE8-7E2E87919B24}"/>
              </a:ext>
            </a:extLst>
          </p:cNvPr>
          <p:cNvCxnSpPr>
            <a:cxnSpLocks/>
          </p:cNvCxnSpPr>
          <p:nvPr/>
        </p:nvCxnSpPr>
        <p:spPr>
          <a:xfrm>
            <a:off x="9918700" y="2476500"/>
            <a:ext cx="14097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9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341972C-2EEE-4807-B74C-C352273CC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0" y="720358"/>
            <a:ext cx="6015037" cy="5829299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lvl="0" fontAlgn="base">
              <a:lnSpc>
                <a:spcPct val="90000"/>
              </a:lnSpc>
            </a:pPr>
            <a:endParaRPr lang="en-US" altLang="tr-TR" sz="1300" b="0" dirty="0"/>
          </a:p>
          <a:p>
            <a:pPr lvl="0" fontAlgn="base">
              <a:lnSpc>
                <a:spcPct val="170000"/>
              </a:lnSpc>
              <a:buClr>
                <a:srgbClr val="C00000"/>
              </a:buClr>
            </a:pPr>
            <a:r>
              <a:rPr lang="tr-TR" altLang="tr-TR" sz="2900" b="1" dirty="0"/>
              <a:t>25 Eylül 2021 tarihinde </a:t>
            </a:r>
            <a:r>
              <a:rPr lang="en-US" altLang="tr-TR" sz="2900" b="1" dirty="0" err="1"/>
              <a:t>Birinci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sınıf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öğrencilerine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uyum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programının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ikinci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bölümünde</a:t>
            </a:r>
            <a:r>
              <a:rPr lang="en-US" altLang="tr-TR" sz="2900" b="1" dirty="0"/>
              <a:t> </a:t>
            </a:r>
            <a:r>
              <a:rPr lang="en-US" altLang="tr-TR" sz="3800" b="1" dirty="0">
                <a:solidFill>
                  <a:srgbClr val="C00000"/>
                </a:solidFill>
              </a:rPr>
              <a:t>“</a:t>
            </a:r>
            <a:r>
              <a:rPr lang="en-US" altLang="tr-TR" sz="3800" b="1" dirty="0" err="1">
                <a:solidFill>
                  <a:srgbClr val="C00000"/>
                </a:solidFill>
              </a:rPr>
              <a:t>Üniversitemizde</a:t>
            </a:r>
            <a:r>
              <a:rPr lang="en-US" altLang="tr-TR" sz="3800" b="1" dirty="0">
                <a:solidFill>
                  <a:srgbClr val="C00000"/>
                </a:solidFill>
              </a:rPr>
              <a:t> </a:t>
            </a:r>
            <a:r>
              <a:rPr lang="en-US" altLang="tr-TR" sz="3800" b="1" dirty="0" err="1">
                <a:solidFill>
                  <a:srgbClr val="C00000"/>
                </a:solidFill>
              </a:rPr>
              <a:t>Kullanılan</a:t>
            </a:r>
            <a:r>
              <a:rPr lang="en-US" altLang="tr-TR" sz="3800" b="1" dirty="0">
                <a:solidFill>
                  <a:srgbClr val="C00000"/>
                </a:solidFill>
              </a:rPr>
              <a:t> Uzaktan Eğitim </a:t>
            </a:r>
            <a:r>
              <a:rPr lang="en-US" altLang="tr-TR" sz="3800" b="1" dirty="0" err="1">
                <a:solidFill>
                  <a:srgbClr val="C00000"/>
                </a:solidFill>
              </a:rPr>
              <a:t>Sistemleri</a:t>
            </a:r>
            <a:r>
              <a:rPr lang="en-US" altLang="tr-TR" sz="3800" b="1" dirty="0">
                <a:solidFill>
                  <a:srgbClr val="C00000"/>
                </a:solidFill>
              </a:rPr>
              <a:t>’’ </a:t>
            </a:r>
            <a:r>
              <a:rPr lang="en-US" altLang="tr-TR" sz="2900" b="1" dirty="0" err="1"/>
              <a:t>başlıklı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sunum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yapıldı</a:t>
            </a:r>
            <a:r>
              <a:rPr lang="tr-TR" altLang="tr-TR" sz="2900" b="1" dirty="0"/>
              <a:t> ve </a:t>
            </a:r>
            <a:r>
              <a:rPr lang="en-US" altLang="tr-TR" sz="2900" b="1" u="sng" dirty="0"/>
              <a:t>475 yeni </a:t>
            </a:r>
            <a:r>
              <a:rPr lang="en-US" altLang="tr-TR" sz="2900" b="1" u="sng" dirty="0" err="1"/>
              <a:t>öğrencimiz</a:t>
            </a:r>
            <a:r>
              <a:rPr lang="en-US" altLang="tr-TR" sz="2900" b="1" u="sng" dirty="0"/>
              <a:t> </a:t>
            </a:r>
            <a:r>
              <a:rPr lang="en-US" altLang="tr-TR" sz="2900" b="1" dirty="0" err="1"/>
              <a:t>katılım</a:t>
            </a:r>
            <a:r>
              <a:rPr lang="tr-TR" altLang="tr-TR" sz="2900" b="1" dirty="0"/>
              <a:t> sağladı.</a:t>
            </a:r>
            <a:endParaRPr lang="en-US" altLang="tr-TR" sz="2900" b="1" dirty="0"/>
          </a:p>
          <a:p>
            <a:pPr lvl="0" fontAlgn="base"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tr-TR" sz="2900" b="1" dirty="0" err="1"/>
              <a:t>Öğrencilerin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soruları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yanıtlandı</a:t>
            </a:r>
            <a:r>
              <a:rPr lang="en-US" altLang="tr-TR" sz="2900" b="1" dirty="0"/>
              <a:t>,</a:t>
            </a:r>
          </a:p>
          <a:p>
            <a:pPr lvl="0" fontAlgn="base"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tr-TR" sz="2900" b="1" dirty="0" err="1"/>
              <a:t>Soru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ve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sorunları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ilgili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birimlerle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paylaşıldı</a:t>
            </a:r>
            <a:r>
              <a:rPr lang="en-US" altLang="tr-TR" sz="2900" b="1" dirty="0"/>
              <a:t>,</a:t>
            </a:r>
          </a:p>
          <a:p>
            <a:pPr lvl="0" fontAlgn="base"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US" altLang="tr-TR" sz="2900" b="1" dirty="0"/>
              <a:t>27.09.2021 </a:t>
            </a:r>
            <a:r>
              <a:rPr lang="en-US" altLang="tr-TR" sz="2900" b="1" dirty="0" err="1"/>
              <a:t>tarihinde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ilgili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birimlerle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sorunların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çözümünün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geliştirilmesine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yönelik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bir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toplantı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yapılarak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harekete</a:t>
            </a:r>
            <a:r>
              <a:rPr lang="en-US" altLang="tr-TR" sz="2900" b="1" dirty="0"/>
              <a:t> </a:t>
            </a:r>
            <a:r>
              <a:rPr lang="en-US" altLang="tr-TR" sz="2900" b="1" dirty="0" err="1"/>
              <a:t>geçildi</a:t>
            </a:r>
            <a:r>
              <a:rPr lang="en-US" altLang="tr-TR" sz="2900" b="1" dirty="0"/>
              <a:t>.</a:t>
            </a:r>
          </a:p>
          <a:p>
            <a:pPr lvl="0" fontAlgn="base">
              <a:lnSpc>
                <a:spcPct val="170000"/>
              </a:lnSpc>
            </a:pPr>
            <a:endParaRPr lang="en-US" altLang="tr-TR" sz="1600" b="0" dirty="0"/>
          </a:p>
          <a:p>
            <a:pPr marL="0" lvl="0" indent="0" fontAlgn="base">
              <a:lnSpc>
                <a:spcPct val="90000"/>
              </a:lnSpc>
              <a:buNone/>
            </a:pPr>
            <a:br>
              <a:rPr lang="en-US" altLang="tr-TR" sz="1300" b="0" dirty="0"/>
            </a:br>
            <a:endParaRPr lang="en-US" altLang="tr-TR" sz="1300" b="0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0B1DB8D-540E-4417-87B0-005E0B3C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65" r="2" b="148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2823F45C-56B5-2F48-95B6-86560C674EE4}"/>
              </a:ext>
            </a:extLst>
          </p:cNvPr>
          <p:cNvCxnSpPr/>
          <p:nvPr/>
        </p:nvCxnSpPr>
        <p:spPr>
          <a:xfrm>
            <a:off x="5549900" y="1358900"/>
            <a:ext cx="15113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07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BDD9BD4-8ACF-433C-997E-483D090A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554" y="1097231"/>
            <a:ext cx="4314825" cy="5041688"/>
          </a:xfrm>
        </p:spPr>
        <p:txBody>
          <a:bodyPr>
            <a:noAutofit/>
          </a:bodyPr>
          <a:lstStyle/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lang="tr-TR" altLang="tr-TR" sz="2000" b="0" dirty="0">
                <a:latin typeface="+mn-lt"/>
              </a:rPr>
              <a:t>2021-2022 Eğitim ve Öğretim Yılı Güz Dönemi için </a:t>
            </a:r>
            <a:r>
              <a:rPr lang="tr-TR" altLang="tr-TR" sz="2000" b="1" dirty="0">
                <a:solidFill>
                  <a:srgbClr val="00B0F0"/>
                </a:solidFill>
                <a:latin typeface="+mn-lt"/>
              </a:rPr>
              <a:t>LHUZEM </a:t>
            </a:r>
            <a:r>
              <a:rPr lang="tr-TR" altLang="tr-TR" sz="2000" b="0" dirty="0">
                <a:latin typeface="+mn-lt"/>
              </a:rPr>
              <a:t>sistemlerine yönelik olarak </a:t>
            </a:r>
            <a:r>
              <a:rPr lang="tr-TR" altLang="tr-TR" sz="2000" dirty="0">
                <a:latin typeface="+mn-lt"/>
              </a:rPr>
              <a:t>Üniversitemiz </a:t>
            </a:r>
            <a:r>
              <a:rPr lang="tr-TR" altLang="tr-TR" sz="2000" b="1" dirty="0">
                <a:solidFill>
                  <a:srgbClr val="00B0F0"/>
                </a:solidFill>
                <a:latin typeface="+mn-lt"/>
              </a:rPr>
              <a:t>web sayfasında önemli düzenlemeler yapıldı: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None/>
              <a:tabLst/>
            </a:pPr>
            <a:endParaRPr lang="tr-TR" altLang="tr-TR" sz="2000" b="1" dirty="0">
              <a:solidFill>
                <a:srgbClr val="00B0F0"/>
              </a:solidFill>
              <a:latin typeface="+mn-lt"/>
            </a:endParaRPr>
          </a:p>
          <a:p>
            <a:pPr marR="0" lvl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lang="tr-TR" altLang="tr-TR" sz="2000" dirty="0">
                <a:latin typeface="+mn-lt"/>
              </a:rPr>
              <a:t>Kullanım Kılavuzları </a:t>
            </a:r>
            <a:r>
              <a:rPr lang="tr-TR" altLang="tr-TR" sz="2000" b="0" dirty="0">
                <a:latin typeface="+mn-lt"/>
              </a:rPr>
              <a:t>güncellend</a:t>
            </a:r>
            <a:r>
              <a:rPr lang="tr-TR" altLang="tr-TR" sz="2000" dirty="0"/>
              <a:t>i,</a:t>
            </a:r>
            <a:endParaRPr lang="tr-TR" altLang="tr-TR" sz="2000" b="0" dirty="0">
              <a:latin typeface="+mn-lt"/>
            </a:endParaRPr>
          </a:p>
          <a:p>
            <a:pPr lvl="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tr-TR" altLang="tr-TR" sz="2000" b="0" dirty="0" err="1">
                <a:latin typeface="+mn-lt"/>
              </a:rPr>
              <a:t>Pearson</a:t>
            </a:r>
            <a:r>
              <a:rPr lang="tr-TR" altLang="tr-TR" sz="2000" b="0" dirty="0">
                <a:latin typeface="+mn-lt"/>
              </a:rPr>
              <a:t> </a:t>
            </a:r>
            <a:r>
              <a:rPr lang="tr-TR" altLang="tr-TR" sz="2000" b="0" dirty="0" err="1">
                <a:latin typeface="+mn-lt"/>
              </a:rPr>
              <a:t>Portalı</a:t>
            </a:r>
            <a:r>
              <a:rPr lang="tr-TR" altLang="tr-TR" sz="2000" b="0" dirty="0">
                <a:latin typeface="+mn-lt"/>
              </a:rPr>
              <a:t> kaldırıldı, </a:t>
            </a:r>
            <a:r>
              <a:rPr lang="tr-TR" altLang="tr-TR" sz="2000" dirty="0">
                <a:latin typeface="+mn-lt"/>
              </a:rPr>
              <a:t>MacMillan Sistemine Giriş</a:t>
            </a:r>
            <a:r>
              <a:rPr lang="tr-TR" altLang="tr-TR" sz="2000" b="0" dirty="0">
                <a:latin typeface="+mn-lt"/>
              </a:rPr>
              <a:t> linki eklendi,  </a:t>
            </a:r>
          </a:p>
          <a:p>
            <a:pPr lvl="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tr-TR" altLang="tr-TR" sz="2000" b="0" dirty="0">
                <a:latin typeface="+mn-lt"/>
              </a:rPr>
              <a:t>MacMillan 	sisteminin kullanımı hakkında kılavuzlar videolar vb. eklendi,</a:t>
            </a:r>
          </a:p>
          <a:p>
            <a:pPr lvl="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tr-TR" altLang="tr-TR" sz="2000" dirty="0"/>
              <a:t>OBS kullanım kılavuzu eklendi.</a:t>
            </a:r>
            <a:endParaRPr lang="tr-TR" altLang="tr-TR" sz="2000" b="0" dirty="0">
              <a:latin typeface="+mn-l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823697F-FD44-4892-AF74-792F24C5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580" y="3618075"/>
            <a:ext cx="3657994" cy="2999556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20B802C-D444-419E-89C1-1E775ED9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5" y="3519871"/>
            <a:ext cx="2892750" cy="309385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7D24A9A-78DE-449A-BF72-78DA37318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770" y="245084"/>
            <a:ext cx="7223243" cy="309727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96EFBFA-5A90-7C4E-91E6-C8F255B26635}"/>
              </a:ext>
            </a:extLst>
          </p:cNvPr>
          <p:cNvSpPr txBox="1"/>
          <p:nvPr/>
        </p:nvSpPr>
        <p:spPr>
          <a:xfrm>
            <a:off x="665314" y="488248"/>
            <a:ext cx="355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Web </a:t>
            </a:r>
            <a:r>
              <a:rPr lang="en-US" sz="2400" b="1" dirty="0" err="1">
                <a:solidFill>
                  <a:srgbClr val="C00000"/>
                </a:solidFill>
              </a:rPr>
              <a:t>Sayfası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Çalışmaları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1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BF77095-05C8-4FE4-98BC-1A9BC799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973" y="2768599"/>
            <a:ext cx="6168852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Lisans </a:t>
            </a:r>
            <a:r>
              <a:rPr lang="en-US" altLang="tr-TR" sz="3100" b="1" u="sng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Eğitiminde</a:t>
            </a:r>
            <a:r>
              <a:rPr lang="en-US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Uzaktan Eğitim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Yönetim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Sistemlerinin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Kullanımına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Yönelik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Faaliyetler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en-US" sz="2000" b="1" dirty="0"/>
            </a:br>
            <a:endParaRPr lang="tr-TR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95D505C-5370-C14C-8BE8-8D30DB09CACB}"/>
              </a:ext>
            </a:extLst>
          </p:cNvPr>
          <p:cNvSpPr txBox="1"/>
          <p:nvPr/>
        </p:nvSpPr>
        <p:spPr>
          <a:xfrm>
            <a:off x="7318649" y="1857378"/>
            <a:ext cx="664549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7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Online exam isometric education Royalty Free Vector Image">
            <a:extLst>
              <a:ext uri="{FF2B5EF4-FFF2-40B4-BE49-F238E27FC236}">
                <a16:creationId xmlns:a16="http://schemas.microsoft.com/office/drawing/2014/main" id="{0ACCAD06-F00E-4E6F-A913-B09F7FF5A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3" b="1311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KS TYT Online Test Çözme Sitesi | Kişisel Bilgi">
            <a:extLst>
              <a:ext uri="{FF2B5EF4-FFF2-40B4-BE49-F238E27FC236}">
                <a16:creationId xmlns:a16="http://schemas.microsoft.com/office/drawing/2014/main" id="{EA8A6297-3059-481E-B9A6-09469EFB0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16265" b="-2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5A658-75D1-402B-9920-8F1704E105F9}"/>
              </a:ext>
            </a:extLst>
          </p:cNvPr>
          <p:cNvSpPr txBox="1"/>
          <p:nvPr/>
        </p:nvSpPr>
        <p:spPr>
          <a:xfrm>
            <a:off x="3915185" y="957263"/>
            <a:ext cx="6115050" cy="5286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Eğitim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Öğretim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Dönemleri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içinde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fakülte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bölümlerde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</a:t>
            </a:r>
          </a:p>
          <a:p>
            <a:pPr marL="800100" lvl="1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Açılacak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800100" lvl="1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eğitimcilerin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800100" lvl="1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bilgi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paketlerinin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800100" lvl="1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Dönemlik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takviminin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KEYPS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sistemine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girişleri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yapıldı.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girişleri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şifre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oluşturmaları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bilgilendirmeler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teknik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kılavuzu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hazırlanarak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paylaşıl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lvl="0" indent="-34290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akademisyenlerin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sahip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olması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gereken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ekipman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software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donanımı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belirlenerek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bilgilendirme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sağlan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dı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sınav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yönergeleri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hazırlanarak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yayınlan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dı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base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  <a:tabLst/>
            </a:pPr>
            <a:endParaRPr lang="en-US" altLang="tr-T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lang="en-US" altLang="tr-T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BF45803F-D398-4482-945B-EE8125711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570015"/>
            <a:ext cx="4290549" cy="61106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B433CDF-3456-4530-9122-D5F5C260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5741" y="-63480"/>
            <a:ext cx="3593108" cy="5255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539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Öğrenci Bilgilendirme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931B7E6-D444-4799-9AB1-8AA6C2A7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42" y="570016"/>
            <a:ext cx="4318058" cy="61105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Metin Yer Tutucusu 5">
            <a:extLst>
              <a:ext uri="{FF2B5EF4-FFF2-40B4-BE49-F238E27FC236}">
                <a16:creationId xmlns:a16="http://schemas.microsoft.com/office/drawing/2014/main" id="{B5173C42-B62E-40F6-B787-E261978ED657}"/>
              </a:ext>
            </a:extLst>
          </p:cNvPr>
          <p:cNvSpPr txBox="1">
            <a:spLocks/>
          </p:cNvSpPr>
          <p:nvPr/>
        </p:nvSpPr>
        <p:spPr>
          <a:xfrm>
            <a:off x="7290738" y="0"/>
            <a:ext cx="3593108" cy="525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41325" indent="-441325">
              <a:lnSpc>
                <a:spcPct val="150000"/>
              </a:lnSpc>
              <a:buFont typeface="Arial" panose="020B0604020202020204" pitchFamily="34" charset="0"/>
              <a:buChar char="•"/>
              <a:defRPr sz="3600" b="1" i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45720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  <a:defRPr sz="32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539" kern="0" dirty="0"/>
              <a:t>Eğitici Bilgilendirme</a:t>
            </a:r>
          </a:p>
        </p:txBody>
      </p:sp>
    </p:spTree>
    <p:extLst>
      <p:ext uri="{BB962C8B-B14F-4D97-AF65-F5344CB8AC3E}">
        <p14:creationId xmlns:p14="http://schemas.microsoft.com/office/powerpoint/2010/main" val="3211269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5A658-75D1-402B-9920-8F1704E105F9}"/>
              </a:ext>
            </a:extLst>
          </p:cNvPr>
          <p:cNvSpPr txBox="1"/>
          <p:nvPr/>
        </p:nvSpPr>
        <p:spPr>
          <a:xfrm>
            <a:off x="5394959" y="749300"/>
            <a:ext cx="5394940" cy="5280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2020-2021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Bahar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döneminde</a:t>
            </a:r>
            <a:r>
              <a:rPr lang="tr-TR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itibaren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5i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derslerinin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İş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ağlığı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Güvenliği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dersinin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KEYPS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üzerinden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verilmesi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sağlandı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İçerikler oluşturuldu, düzenlendi, linkleri sisteme eklendi.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</a:pPr>
            <a:endParaRPr lang="en-US" sz="2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</a:pP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KEYPS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İyileştirme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çalışmaları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kapsamında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Çevrimiçi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derslere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katılan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devam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durumlarını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takip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edebilecekleri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yeni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modül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eklemesi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285750" indent="-285750" algn="just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Çevrimiçi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sınav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uygulamalarındaki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ses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görüntü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kayıtlarına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ait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çözünürlük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kalitesini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artıran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yazılım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çalışması</a:t>
            </a:r>
            <a:r>
              <a:rPr lang="en-US" sz="2400" b="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altLang="tr-T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lang="en-US" altLang="tr-T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0883DB3-FA52-4E28-8F3D-978CFB11A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8" r="940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364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402DA5-BCB5-B949-A184-13A05CEEE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1817" y="324284"/>
            <a:ext cx="7721152" cy="6140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GÜVENLİ SINAV UYGULAMALARI KAPSAMINDA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3A88687-583C-1D48-AC03-01F83246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13" y="1464828"/>
            <a:ext cx="4698680" cy="46986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9797BC5-A73B-044F-B303-B71D8A3460E3}"/>
              </a:ext>
            </a:extLst>
          </p:cNvPr>
          <p:cNvSpPr txBox="1"/>
          <p:nvPr/>
        </p:nvSpPr>
        <p:spPr>
          <a:xfrm>
            <a:off x="6722938" y="2111895"/>
            <a:ext cx="3973149" cy="2687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176" dirty="0"/>
          </a:p>
          <a:p>
            <a:endParaRPr lang="tr-TR" sz="2176" dirty="0"/>
          </a:p>
          <a:p>
            <a:r>
              <a:rPr lang="tr-TR" sz="2176" dirty="0"/>
              <a:t>Toplam 133 güvenli sınav başarıyla yapıldı. </a:t>
            </a:r>
          </a:p>
          <a:p>
            <a:endParaRPr lang="tr-TR" sz="2176" dirty="0"/>
          </a:p>
          <a:p>
            <a:r>
              <a:rPr lang="tr-TR" sz="2176" dirty="0"/>
              <a:t>Sınavlara katılan öğrenci sayısı ise 7150 idi.</a:t>
            </a:r>
          </a:p>
          <a:p>
            <a:endParaRPr lang="en-US" sz="1632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7E1AE9A-B7A6-234C-B7FA-CE0FFCB924DB}"/>
              </a:ext>
            </a:extLst>
          </p:cNvPr>
          <p:cNvSpPr txBox="1"/>
          <p:nvPr/>
        </p:nvSpPr>
        <p:spPr>
          <a:xfrm>
            <a:off x="6604631" y="1665547"/>
            <a:ext cx="4850769" cy="76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6" b="1" dirty="0">
                <a:solidFill>
                  <a:srgbClr val="C00000"/>
                </a:solidFill>
              </a:rPr>
              <a:t>ÖR; </a:t>
            </a:r>
            <a:r>
              <a:rPr lang="en-US" sz="2176" b="1" dirty="0">
                <a:solidFill>
                  <a:schemeClr val="accent2">
                    <a:lumMod val="75000"/>
                  </a:schemeClr>
                </a:solidFill>
              </a:rPr>
              <a:t>21-29 </a:t>
            </a:r>
            <a:r>
              <a:rPr lang="en-US" sz="2176" b="1" dirty="0" err="1">
                <a:solidFill>
                  <a:schemeClr val="accent2">
                    <a:lumMod val="75000"/>
                  </a:schemeClr>
                </a:solidFill>
              </a:rPr>
              <a:t>Kasım</a:t>
            </a:r>
            <a:r>
              <a:rPr lang="en-US" sz="2176" b="1" dirty="0">
                <a:solidFill>
                  <a:schemeClr val="accent2">
                    <a:lumMod val="75000"/>
                  </a:schemeClr>
                </a:solidFill>
              </a:rPr>
              <a:t> 2020 Ara </a:t>
            </a:r>
            <a:r>
              <a:rPr lang="en-US" sz="2176" b="1" dirty="0" err="1">
                <a:solidFill>
                  <a:schemeClr val="accent2">
                    <a:lumMod val="75000"/>
                  </a:schemeClr>
                </a:solidFill>
              </a:rPr>
              <a:t>Sınav</a:t>
            </a:r>
            <a:r>
              <a:rPr lang="en-US" sz="2176" b="1" dirty="0">
                <a:solidFill>
                  <a:schemeClr val="accent2">
                    <a:lumMod val="75000"/>
                  </a:schemeClr>
                </a:solidFill>
              </a:rPr>
              <a:t> 		 </a:t>
            </a:r>
            <a:r>
              <a:rPr lang="en-US" sz="2176" b="1" dirty="0" err="1">
                <a:solidFill>
                  <a:schemeClr val="accent2">
                    <a:lumMod val="75000"/>
                  </a:schemeClr>
                </a:solidFill>
              </a:rPr>
              <a:t>tarihleri</a:t>
            </a:r>
            <a:r>
              <a:rPr lang="en-US" sz="2176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176" b="1" dirty="0" err="1">
                <a:solidFill>
                  <a:schemeClr val="accent2">
                    <a:lumMod val="75000"/>
                  </a:schemeClr>
                </a:solidFill>
              </a:rPr>
              <a:t>arasında</a:t>
            </a:r>
            <a:r>
              <a:rPr lang="en-US" sz="2176"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62713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5A658-75D1-402B-9920-8F1704E105F9}"/>
              </a:ext>
            </a:extLst>
          </p:cNvPr>
          <p:cNvSpPr txBox="1"/>
          <p:nvPr/>
        </p:nvSpPr>
        <p:spPr>
          <a:xfrm>
            <a:off x="5238138" y="1357314"/>
            <a:ext cx="4934562" cy="5284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2021-2022 Eğitim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Öğretim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yılında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eğitimine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başlayacak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800100" lvl="1" indent="-342900" algn="just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İngilizce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bölümler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800100" lvl="1" indent="-342900" algn="just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Ergoterapi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800100" lvl="1" indent="-342900" algn="just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Odyoloji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800100" lvl="1" indent="-342900" algn="just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Dil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Konuşma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Terapisi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gibi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yeni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bölümler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için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KEYPS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gerekli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tanımlamalar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 fontAlgn="base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Keyps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koordinatörlüğü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sık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toplantılar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yapılarak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durum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değerlendirmesi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iyileştirmeler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hakkında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görüş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alışverişi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lang="en-US" alt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lang="en-US" alt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F87100-6E16-43DF-992E-DE4401835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6" r="603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8675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68523AD-76D0-D647-8EC3-80D9E842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7" y="358787"/>
            <a:ext cx="8772526" cy="614042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66D7C3-DDA1-4434-AD81-50A1D3BAFA7F}"/>
              </a:ext>
            </a:extLst>
          </p:cNvPr>
          <p:cNvSpPr/>
          <p:nvPr/>
        </p:nvSpPr>
        <p:spPr>
          <a:xfrm>
            <a:off x="4061388" y="6015038"/>
            <a:ext cx="682062" cy="4841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7906A6-0B82-40F5-A7C8-852A0AF785F9}"/>
              </a:ext>
            </a:extLst>
          </p:cNvPr>
          <p:cNvSpPr/>
          <p:nvPr/>
        </p:nvSpPr>
        <p:spPr>
          <a:xfrm>
            <a:off x="8503332" y="3214690"/>
            <a:ext cx="740681" cy="4127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0A754C35-8385-DD4E-88CB-5B52B94083DA}"/>
              </a:ext>
            </a:extLst>
          </p:cNvPr>
          <p:cNvCxnSpPr/>
          <p:nvPr/>
        </p:nvCxnSpPr>
        <p:spPr>
          <a:xfrm>
            <a:off x="8503332" y="1514475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D7574811-4249-F842-959A-EE7BC0F92D04}"/>
              </a:ext>
            </a:extLst>
          </p:cNvPr>
          <p:cNvCxnSpPr/>
          <p:nvPr/>
        </p:nvCxnSpPr>
        <p:spPr>
          <a:xfrm>
            <a:off x="8503332" y="1995488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B796E96B-0617-254C-BA45-34BE73762335}"/>
              </a:ext>
            </a:extLst>
          </p:cNvPr>
          <p:cNvCxnSpPr/>
          <p:nvPr/>
        </p:nvCxnSpPr>
        <p:spPr>
          <a:xfrm>
            <a:off x="8503332" y="2990850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17E44AC0-E659-1C4A-BFF7-791E3C2669EB}"/>
              </a:ext>
            </a:extLst>
          </p:cNvPr>
          <p:cNvCxnSpPr/>
          <p:nvPr/>
        </p:nvCxnSpPr>
        <p:spPr>
          <a:xfrm>
            <a:off x="8581801" y="4129088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F4644575-CFBA-424F-80B6-60A703D70B43}"/>
              </a:ext>
            </a:extLst>
          </p:cNvPr>
          <p:cNvCxnSpPr/>
          <p:nvPr/>
        </p:nvCxnSpPr>
        <p:spPr>
          <a:xfrm>
            <a:off x="8503332" y="2438400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6E80BD72-1BB5-0747-AF01-3D3812201FC9}"/>
              </a:ext>
            </a:extLst>
          </p:cNvPr>
          <p:cNvCxnSpPr/>
          <p:nvPr/>
        </p:nvCxnSpPr>
        <p:spPr>
          <a:xfrm>
            <a:off x="8503332" y="5281612"/>
            <a:ext cx="7406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4349558-02C9-6348-A80D-1FE9E7839DD6}"/>
              </a:ext>
            </a:extLst>
          </p:cNvPr>
          <p:cNvSpPr/>
          <p:nvPr/>
        </p:nvSpPr>
        <p:spPr>
          <a:xfrm>
            <a:off x="8489045" y="4367213"/>
            <a:ext cx="740681" cy="4127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2CE9301-EBBD-7F44-BA55-DD3800E8095A}"/>
              </a:ext>
            </a:extLst>
          </p:cNvPr>
          <p:cNvSpPr txBox="1"/>
          <p:nvPr/>
        </p:nvSpPr>
        <p:spPr>
          <a:xfrm>
            <a:off x="942977" y="116735"/>
            <a:ext cx="995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dirty="0"/>
              <a:t>2020-2021 Bahar dönemi öğrencilere uygulanan </a:t>
            </a:r>
            <a:r>
              <a:rPr lang="tr-TR" altLang="tr-TR" b="1" dirty="0">
                <a:solidFill>
                  <a:srgbClr val="C00000"/>
                </a:solidFill>
              </a:rPr>
              <a:t>UZEM memnuniyet anketi</a:t>
            </a:r>
            <a:r>
              <a:rPr lang="tr-TR" altLang="tr-TR" dirty="0"/>
              <a:t> sonuçları incelendi.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5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8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9" name="Rectangle 8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8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8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33B141AF-1DA9-423E-9B1F-3DD5BEB9D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91" t="27692" r="17221" b="53026"/>
          <a:stretch/>
        </p:blipFill>
        <p:spPr>
          <a:xfrm>
            <a:off x="742529" y="1642842"/>
            <a:ext cx="3856774" cy="1177037"/>
          </a:xfrm>
          <a:prstGeom prst="rect">
            <a:avLst/>
          </a:prstGeom>
        </p:spPr>
      </p:pic>
      <p:sp>
        <p:nvSpPr>
          <p:cNvPr id="1036" name="Metin Yer Tutucusu 2">
            <a:extLst>
              <a:ext uri="{FF2B5EF4-FFF2-40B4-BE49-F238E27FC236}">
                <a16:creationId xmlns:a16="http://schemas.microsoft.com/office/drawing/2014/main" id="{E21D6088-ED35-174D-91CD-9EDFCB470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292" y="372863"/>
            <a:ext cx="5066836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tr-TR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tr-TR" sz="3200" b="1" dirty="0">
                <a:solidFill>
                  <a:srgbClr val="C00000"/>
                </a:solidFill>
                <a:latin typeface="+mn-lt"/>
              </a:rPr>
              <a:t>Prof. Dr. Nilgün BEK Merkez Müdürü</a:t>
            </a:r>
          </a:p>
          <a:p>
            <a:pPr marL="0" indent="0">
              <a:buNone/>
            </a:pPr>
            <a:endParaRPr lang="tr-TR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4" name="Metin Yer Tutucusu 2">
            <a:extLst>
              <a:ext uri="{FF2B5EF4-FFF2-40B4-BE49-F238E27FC236}">
                <a16:creationId xmlns:a16="http://schemas.microsoft.com/office/drawing/2014/main" id="{1DDA481D-E62F-3742-B8E8-004A012E1197}"/>
              </a:ext>
            </a:extLst>
          </p:cNvPr>
          <p:cNvSpPr txBox="1">
            <a:spLocks/>
          </p:cNvSpPr>
          <p:nvPr/>
        </p:nvSpPr>
        <p:spPr>
          <a:xfrm>
            <a:off x="7159855" y="2123882"/>
            <a:ext cx="4069920" cy="3879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Wingdings 3" charset="2"/>
              <a:buNone/>
            </a:pPr>
            <a:r>
              <a:rPr lang="tr-TR" sz="2600" b="1" dirty="0">
                <a:solidFill>
                  <a:schemeClr val="bg1"/>
                </a:solidFill>
              </a:rPr>
              <a:t>YÖNETİM KURULU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Prof. Dr. Nilgün BEK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Doç. Dr. Meltem MERİÇ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Dr. </a:t>
            </a:r>
            <a:r>
              <a:rPr lang="tr-TR" sz="2400" b="1" dirty="0" err="1"/>
              <a:t>Öğr</a:t>
            </a:r>
            <a:r>
              <a:rPr lang="tr-TR" sz="2400" b="1" dirty="0"/>
              <a:t>. Üyesi Deniz YİĞİT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Dr. </a:t>
            </a:r>
            <a:r>
              <a:rPr lang="tr-TR" sz="2400" b="1" dirty="0" err="1"/>
              <a:t>Öğr</a:t>
            </a:r>
            <a:r>
              <a:rPr lang="tr-TR" sz="2400" b="1" dirty="0"/>
              <a:t>. Üyesi Hasan E. KILINÇ 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Dr. </a:t>
            </a:r>
            <a:r>
              <a:rPr lang="tr-TR" sz="2400" b="1" dirty="0" err="1"/>
              <a:t>Öğr</a:t>
            </a:r>
            <a:r>
              <a:rPr lang="tr-TR" sz="2400" b="1" dirty="0"/>
              <a:t>. Tolga KASKATI 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Arda TÜRKSEVEN</a:t>
            </a:r>
          </a:p>
          <a:p>
            <a:pPr>
              <a:lnSpc>
                <a:spcPct val="150000"/>
              </a:lnSpc>
            </a:pPr>
            <a:endParaRPr lang="tr-TR" sz="2000" dirty="0"/>
          </a:p>
          <a:p>
            <a:endParaRPr lang="tr-TR" dirty="0"/>
          </a:p>
        </p:txBody>
      </p:sp>
      <p:pic>
        <p:nvPicPr>
          <p:cNvPr id="15" name="Picture 6" descr="Uzaktan eğitim ama nasıl? - Fikir Turu">
            <a:extLst>
              <a:ext uri="{FF2B5EF4-FFF2-40B4-BE49-F238E27FC236}">
                <a16:creationId xmlns:a16="http://schemas.microsoft.com/office/drawing/2014/main" id="{487E7E0E-940B-8645-BFE9-587079CEB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/>
          <a:stretch/>
        </p:blipFill>
        <p:spPr bwMode="auto">
          <a:xfrm>
            <a:off x="1430935" y="3161550"/>
            <a:ext cx="2616785" cy="26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3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FC72E44-20AF-1849-B436-122D95D9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3" y="440719"/>
            <a:ext cx="7941775" cy="597656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C6B514-D824-40A2-B122-11F39981E173}"/>
              </a:ext>
            </a:extLst>
          </p:cNvPr>
          <p:cNvSpPr/>
          <p:nvPr/>
        </p:nvSpPr>
        <p:spPr>
          <a:xfrm>
            <a:off x="6654251" y="1071451"/>
            <a:ext cx="821836" cy="4331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749935-5A7F-4451-854F-2A4548E0312C}"/>
              </a:ext>
            </a:extLst>
          </p:cNvPr>
          <p:cNvSpPr/>
          <p:nvPr/>
        </p:nvSpPr>
        <p:spPr>
          <a:xfrm>
            <a:off x="6582813" y="3637369"/>
            <a:ext cx="821836" cy="4331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A72A5BC7-F178-594C-A9A8-13FB19356E9B}"/>
              </a:ext>
            </a:extLst>
          </p:cNvPr>
          <p:cNvCxnSpPr/>
          <p:nvPr/>
        </p:nvCxnSpPr>
        <p:spPr>
          <a:xfrm>
            <a:off x="6700835" y="1000128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DCB765D4-05F1-AF49-993C-16365FF3177A}"/>
              </a:ext>
            </a:extLst>
          </p:cNvPr>
          <p:cNvCxnSpPr/>
          <p:nvPr/>
        </p:nvCxnSpPr>
        <p:spPr>
          <a:xfrm>
            <a:off x="6642342" y="6267453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CA78F12C-D10E-C040-9EE7-F83E8E7D194A}"/>
              </a:ext>
            </a:extLst>
          </p:cNvPr>
          <p:cNvCxnSpPr/>
          <p:nvPr/>
        </p:nvCxnSpPr>
        <p:spPr>
          <a:xfrm>
            <a:off x="6654251" y="5919791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C286EF82-1C5F-0040-A96F-63E8BD1BEA40}"/>
              </a:ext>
            </a:extLst>
          </p:cNvPr>
          <p:cNvCxnSpPr/>
          <p:nvPr/>
        </p:nvCxnSpPr>
        <p:spPr>
          <a:xfrm>
            <a:off x="6654251" y="5572128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3B3C8FCB-51BE-A14C-87CD-280CC566D20E}"/>
              </a:ext>
            </a:extLst>
          </p:cNvPr>
          <p:cNvCxnSpPr/>
          <p:nvPr/>
        </p:nvCxnSpPr>
        <p:spPr>
          <a:xfrm>
            <a:off x="6629399" y="5067303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BD934B91-9042-524B-879E-6A3324C2C5ED}"/>
              </a:ext>
            </a:extLst>
          </p:cNvPr>
          <p:cNvCxnSpPr/>
          <p:nvPr/>
        </p:nvCxnSpPr>
        <p:spPr>
          <a:xfrm>
            <a:off x="6600823" y="4491041"/>
            <a:ext cx="5572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88A26F46-06B1-824C-8B84-FC5C0DC7D80B}"/>
              </a:ext>
            </a:extLst>
          </p:cNvPr>
          <p:cNvCxnSpPr>
            <a:cxnSpLocks/>
          </p:cNvCxnSpPr>
          <p:nvPr/>
        </p:nvCxnSpPr>
        <p:spPr>
          <a:xfrm>
            <a:off x="1223963" y="1000128"/>
            <a:ext cx="3805237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033BFE2E-4534-AA40-BAB0-8A609886AD41}"/>
              </a:ext>
            </a:extLst>
          </p:cNvPr>
          <p:cNvCxnSpPr>
            <a:cxnSpLocks/>
          </p:cNvCxnSpPr>
          <p:nvPr/>
        </p:nvCxnSpPr>
        <p:spPr>
          <a:xfrm>
            <a:off x="1223963" y="1504588"/>
            <a:ext cx="331946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17259BFA-913A-2240-B968-5F037E4CC0C3}"/>
              </a:ext>
            </a:extLst>
          </p:cNvPr>
          <p:cNvCxnSpPr>
            <a:cxnSpLocks/>
          </p:cNvCxnSpPr>
          <p:nvPr/>
        </p:nvCxnSpPr>
        <p:spPr>
          <a:xfrm>
            <a:off x="1223963" y="3970490"/>
            <a:ext cx="424815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16E3E915-41FE-6042-A55F-BF74D666A595}"/>
              </a:ext>
            </a:extLst>
          </p:cNvPr>
          <p:cNvCxnSpPr>
            <a:cxnSpLocks/>
          </p:cNvCxnSpPr>
          <p:nvPr/>
        </p:nvCxnSpPr>
        <p:spPr>
          <a:xfrm>
            <a:off x="1223963" y="4476753"/>
            <a:ext cx="331946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B7981C03-E1C5-6343-9E09-FE98CC74F48F}"/>
              </a:ext>
            </a:extLst>
          </p:cNvPr>
          <p:cNvCxnSpPr>
            <a:cxnSpLocks/>
          </p:cNvCxnSpPr>
          <p:nvPr/>
        </p:nvCxnSpPr>
        <p:spPr>
          <a:xfrm>
            <a:off x="1223963" y="4991104"/>
            <a:ext cx="3319462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92C91929-E407-FA4C-9A48-5F136A633FFF}"/>
              </a:ext>
            </a:extLst>
          </p:cNvPr>
          <p:cNvCxnSpPr>
            <a:cxnSpLocks/>
          </p:cNvCxnSpPr>
          <p:nvPr/>
        </p:nvCxnSpPr>
        <p:spPr>
          <a:xfrm>
            <a:off x="1212058" y="5629285"/>
            <a:ext cx="348853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E34425B3-563E-F042-AC0A-EDAE95639A15}"/>
              </a:ext>
            </a:extLst>
          </p:cNvPr>
          <p:cNvCxnSpPr>
            <a:cxnSpLocks/>
          </p:cNvCxnSpPr>
          <p:nvPr/>
        </p:nvCxnSpPr>
        <p:spPr>
          <a:xfrm>
            <a:off x="1197770" y="5962656"/>
            <a:ext cx="4074318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6C2D685F-50AC-EB45-8084-81F4BC828C7C}"/>
              </a:ext>
            </a:extLst>
          </p:cNvPr>
          <p:cNvCxnSpPr>
            <a:cxnSpLocks/>
          </p:cNvCxnSpPr>
          <p:nvPr/>
        </p:nvCxnSpPr>
        <p:spPr>
          <a:xfrm>
            <a:off x="1197770" y="6157916"/>
            <a:ext cx="4274343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BE47DF56-CDE6-A842-82CA-81120174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88" y="304749"/>
            <a:ext cx="8085266" cy="63231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62658A2-CD7E-1E42-9948-658272BF5E7D}"/>
              </a:ext>
            </a:extLst>
          </p:cNvPr>
          <p:cNvSpPr/>
          <p:nvPr/>
        </p:nvSpPr>
        <p:spPr>
          <a:xfrm>
            <a:off x="3857624" y="687942"/>
            <a:ext cx="800100" cy="43313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F372C7-ABC6-4FF2-8EE5-A8734ED6A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167" y="1357313"/>
            <a:ext cx="4315458" cy="3852053"/>
          </a:xfrm>
        </p:spPr>
        <p:txBody>
          <a:bodyPr>
            <a:normAutofit lnSpcReduction="10000"/>
          </a:bodyPr>
          <a:lstStyle/>
          <a:p>
            <a:pPr algn="just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tr-TR" altLang="tr-TR" sz="2400" b="0" dirty="0">
                <a:latin typeface="+mn-lt"/>
              </a:rPr>
              <a:t>2020-2021 Bahar dönemi öğrencilere uygulanan </a:t>
            </a:r>
            <a:r>
              <a:rPr lang="tr-TR" altLang="tr-TR" sz="2400" b="1" dirty="0">
                <a:solidFill>
                  <a:srgbClr val="C00000"/>
                </a:solidFill>
                <a:latin typeface="+mn-lt"/>
              </a:rPr>
              <a:t>UZEM Memnuniyet </a:t>
            </a:r>
            <a:r>
              <a:rPr lang="tr-TR" altLang="tr-TR" sz="2400" b="1" dirty="0">
                <a:solidFill>
                  <a:srgbClr val="C00000"/>
                </a:solidFill>
              </a:rPr>
              <a:t>A</a:t>
            </a:r>
            <a:r>
              <a:rPr lang="tr-TR" altLang="tr-TR" sz="2400" b="1" dirty="0">
                <a:solidFill>
                  <a:srgbClr val="C00000"/>
                </a:solidFill>
                <a:latin typeface="+mn-lt"/>
              </a:rPr>
              <a:t>nket</a:t>
            </a:r>
            <a:r>
              <a:rPr lang="tr-TR" altLang="tr-TR" sz="2400" b="1" dirty="0">
                <a:solidFill>
                  <a:srgbClr val="C00000"/>
                </a:solidFill>
              </a:rPr>
              <a:t>i</a:t>
            </a:r>
            <a:r>
              <a:rPr lang="tr-TR" altLang="tr-TR" sz="2400" dirty="0">
                <a:solidFill>
                  <a:srgbClr val="C00000"/>
                </a:solidFill>
              </a:rPr>
              <a:t>’</a:t>
            </a:r>
            <a:r>
              <a:rPr lang="tr-TR" altLang="tr-TR" sz="2400" dirty="0">
                <a:solidFill>
                  <a:schemeClr val="tx1"/>
                </a:solidFill>
              </a:rPr>
              <a:t>ne</a:t>
            </a:r>
            <a:r>
              <a:rPr lang="tr-TR" altLang="tr-TR" sz="2400" dirty="0">
                <a:solidFill>
                  <a:srgbClr val="C00000"/>
                </a:solidFill>
              </a:rPr>
              <a:t> </a:t>
            </a:r>
            <a:r>
              <a:rPr lang="tr-TR" altLang="tr-TR" sz="2400" b="0" dirty="0">
                <a:latin typeface="+mn-lt"/>
              </a:rPr>
              <a:t>145 öğrencinin katıldığı saptandı.</a:t>
            </a:r>
          </a:p>
          <a:p>
            <a:pPr algn="just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tr-TR" altLang="tr-TR" sz="2400" b="0" dirty="0">
                <a:latin typeface="+mn-lt"/>
              </a:rPr>
              <a:t>2021-2022 Güz dönemi için anketi uygulayan öğrenci sayısını arttırmaya yönelik planlamalar yapıldı.</a:t>
            </a:r>
          </a:p>
          <a:p>
            <a:pPr marL="0" indent="0" rtl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tr-TR" altLang="tr-TR" b="0" dirty="0">
              <a:latin typeface="Arial" panose="020B0604020202020204" pitchFamily="34" charset="0"/>
            </a:endParaRPr>
          </a:p>
        </p:txBody>
      </p:sp>
      <p:pic>
        <p:nvPicPr>
          <p:cNvPr id="9218" name="Picture 2" descr="Akkarınca Online Anket Yönetim Sistemi">
            <a:extLst>
              <a:ext uri="{FF2B5EF4-FFF2-40B4-BE49-F238E27FC236}">
                <a16:creationId xmlns:a16="http://schemas.microsoft.com/office/drawing/2014/main" id="{38E1435F-A9B2-43B1-BB6D-48492BE2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5548" y="1648633"/>
            <a:ext cx="5518665" cy="3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35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BF77095-05C8-4FE4-98BC-1A9BC799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135" y="2870600"/>
            <a:ext cx="6168852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Lisans</a:t>
            </a:r>
            <a:r>
              <a:rPr lang="tr-TR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üstü</a:t>
            </a:r>
            <a:r>
              <a:rPr lang="en-US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u="sng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Eğitimde</a:t>
            </a:r>
            <a:r>
              <a:rPr lang="en-US" altLang="tr-TR" sz="3100" b="1" u="sng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Uzaktan Eğitim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Yönetim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Sistemlerinin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Kullanımına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Yönelik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tr-TR" sz="31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Faaliyetler</a:t>
            </a:r>
            <a:r>
              <a:rPr lang="en-US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tr-TR" altLang="tr-TR" sz="31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tr-TR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sz="2000" b="1" dirty="0"/>
            </a:br>
            <a:endParaRPr lang="tr-TR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2AA7C12-6AB3-7C4F-BBBE-A3BEC1063510}"/>
              </a:ext>
            </a:extLst>
          </p:cNvPr>
          <p:cNvSpPr txBox="1"/>
          <p:nvPr/>
        </p:nvSpPr>
        <p:spPr>
          <a:xfrm>
            <a:off x="7318649" y="2036477"/>
            <a:ext cx="762757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31722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9" name="Isosceles Triangle 8">
            <a:extLst>
              <a:ext uri="{FF2B5EF4-FFF2-40B4-BE49-F238E27FC236}">
                <a16:creationId xmlns:a16="http://schemas.microsoft.com/office/drawing/2014/main" id="{1FDCE85B-1271-4B0E-8C29-C029A1BD5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655" y="2517168"/>
            <a:ext cx="5813257" cy="38807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2021-2022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Güz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dönemi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itibariyle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Üniversitemiz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Sağlık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Bilimleri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Enstitüsü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derslerinin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KEYPS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Sistemi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üzerinden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yapılması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yönündeki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karar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doğrultusunda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çalışmalar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hızla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tamamlanarak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 </a:t>
            </a:r>
            <a:r>
              <a:rPr lang="en-US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Ekim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 </a:t>
            </a:r>
            <a:r>
              <a:rPr lang="en-US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tarihi</a:t>
            </a:r>
            <a:r>
              <a:rPr lang="tr-TR" altLang="tr-TR" sz="24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nde</a:t>
            </a:r>
            <a:r>
              <a:rPr lang="en-US" altLang="tr-T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başladı</a:t>
            </a:r>
            <a:r>
              <a:rPr lang="en-US" alt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R="0" lvl="0" fontAlgn="base">
              <a:spcBef>
                <a:spcPts val="1000"/>
              </a:spcBef>
              <a:buClr>
                <a:schemeClr val="accent1"/>
              </a:buClr>
              <a:buSzPct val="80000"/>
              <a:tabLst/>
            </a:pPr>
            <a:b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A166C35-863B-4829-BB28-505346D16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0" r="2" b="6430"/>
          <a:stretch/>
        </p:blipFill>
        <p:spPr>
          <a:xfrm>
            <a:off x="6876984" y="549568"/>
            <a:ext cx="5082495" cy="267865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C79B7FD-B7A1-4D9D-B09B-90826A302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29" r="6" b="23662"/>
          <a:stretch/>
        </p:blipFill>
        <p:spPr>
          <a:xfrm>
            <a:off x="6690883" y="2089673"/>
            <a:ext cx="5082497" cy="267865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8EE6770-7B3E-4294-917F-1724691D3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8" r="13363" b="-4"/>
          <a:stretch/>
        </p:blipFill>
        <p:spPr>
          <a:xfrm>
            <a:off x="6504784" y="3948114"/>
            <a:ext cx="5082498" cy="267865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28" name="Picture 4" descr="Mezuniyet Belgesi Nereden Alınır? e-Devlet Mezuniyet Belgesi Sorgulama  İşlemleri...">
            <a:extLst>
              <a:ext uri="{FF2B5EF4-FFF2-40B4-BE49-F238E27FC236}">
                <a16:creationId xmlns:a16="http://schemas.microsoft.com/office/drawing/2014/main" id="{31A5F08E-4772-304A-9470-A0C6CFA7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84" y="279327"/>
            <a:ext cx="3762047" cy="19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r>
              <a:rPr lang="en-US" sz="2700" b="1" dirty="0">
                <a:solidFill>
                  <a:srgbClr val="C00000"/>
                </a:solidFill>
              </a:rPr>
              <a:t>Bu </a:t>
            </a:r>
            <a:r>
              <a:rPr lang="en-US" sz="2700" b="1" dirty="0" err="1">
                <a:solidFill>
                  <a:srgbClr val="C00000"/>
                </a:solidFill>
              </a:rPr>
              <a:t>çalışmalar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kapsamında</a:t>
            </a:r>
            <a:r>
              <a:rPr lang="en-US" sz="2700" b="1" dirty="0">
                <a:solidFill>
                  <a:srgbClr val="C00000"/>
                </a:solidFill>
              </a:rPr>
              <a:t>;</a:t>
            </a:r>
          </a:p>
        </p:txBody>
      </p:sp>
      <p:sp>
        <p:nvSpPr>
          <p:cNvPr id="20" name="Isosceles Triangle 8">
            <a:extLst>
              <a:ext uri="{FF2B5EF4-FFF2-40B4-BE49-F238E27FC236}">
                <a16:creationId xmlns:a16="http://schemas.microsoft.com/office/drawing/2014/main" id="{1FDCE85B-1271-4B0E-8C29-C029A1BD5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3" y="1930400"/>
            <a:ext cx="5715001" cy="38807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1371600" lvl="2" indent="-457200" fontAlgn="base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aktarımları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gerçekleştirildi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371600" lvl="2" indent="-457200" fontAlgn="base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Enstitüde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veren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tüm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hocaların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tanımlanması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gerçekleşti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371600" lvl="2" indent="-457200" fontAlgn="base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programlar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tanımlandı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371600" lvl="2" indent="-457200" fontAlgn="base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Tüm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akademik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personele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bilgilendirici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mail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gönderildi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lvl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alt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</a:pPr>
            <a:b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E51BFD5-B93C-4AA1-98E1-7EF1C57E9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62" b="2"/>
          <a:stretch/>
        </p:blipFill>
        <p:spPr>
          <a:xfrm>
            <a:off x="6493227" y="395293"/>
            <a:ext cx="5418668" cy="28558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C1D082F-A1A7-4E0A-AE64-767686245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88" b="-4"/>
          <a:stretch/>
        </p:blipFill>
        <p:spPr>
          <a:xfrm>
            <a:off x="6113336" y="1780366"/>
            <a:ext cx="5377346" cy="283404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AAA8E4B-58D4-4895-AFDE-328AC5615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82" r="-5" b="25146"/>
          <a:stretch/>
        </p:blipFill>
        <p:spPr>
          <a:xfrm>
            <a:off x="5292400" y="3527322"/>
            <a:ext cx="5723258" cy="30163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332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F372C7-ABC6-4FF2-8EE5-A8734ED6A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100138"/>
            <a:ext cx="4695825" cy="5097462"/>
          </a:xfrm>
        </p:spPr>
        <p:txBody>
          <a:bodyPr>
            <a:normAutofit/>
          </a:bodyPr>
          <a:lstStyle/>
          <a:p>
            <a:pPr lvl="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tr-TR" altLang="tr-TR" sz="2000" b="1" dirty="0">
                <a:solidFill>
                  <a:srgbClr val="C00000"/>
                </a:solidFill>
                <a:latin typeface="Arial" panose="020B0604020202020204" pitchFamily="34" charset="0"/>
              </a:rPr>
              <a:t>Lisansüstü eğitimi KEYPS kullanımına yönelik;</a:t>
            </a:r>
          </a:p>
          <a:p>
            <a:pPr marL="85725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tr-TR" altLang="tr-TR" sz="2000" b="0" dirty="0">
                <a:latin typeface="Arial" panose="020B0604020202020204" pitchFamily="34" charset="0"/>
              </a:rPr>
              <a:t>Eğitim videoları hazırlandı ve paylaşıldı,</a:t>
            </a:r>
          </a:p>
          <a:p>
            <a:pPr marL="85725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tr-TR" altLang="tr-TR" sz="2000" b="0" dirty="0">
                <a:latin typeface="Arial" panose="020B0604020202020204" pitchFamily="34" charset="0"/>
              </a:rPr>
              <a:t>UZEM YK üyesi Doç. Dr. Meltem Meriç SBE-KEYPS Sorumlusu olarak görevlendirildi,</a:t>
            </a:r>
          </a:p>
          <a:p>
            <a:pPr marL="85725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tr-TR" altLang="tr-TR" sz="2000" b="0" dirty="0">
                <a:latin typeface="Arial" panose="020B0604020202020204" pitchFamily="34" charset="0"/>
              </a:rPr>
              <a:t>Öğrenciler için eğitim verildi (Prof. Dr. N. BEK - 09.10.2021)</a:t>
            </a:r>
          </a:p>
          <a:p>
            <a:pPr marL="85725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tr-TR" altLang="tr-TR" sz="2000" b="0" dirty="0">
                <a:latin typeface="Arial" panose="020B0604020202020204" pitchFamily="34" charset="0"/>
              </a:rPr>
              <a:t>Eğiticiler için eğitim verildi </a:t>
            </a:r>
          </a:p>
          <a:p>
            <a:pPr marL="400050" lvl="1" indent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	(Prof. Dr. N. BEK - 09.10.2021</a:t>
            </a:r>
            <a:r>
              <a:rPr lang="tr-TR" altLang="tr-TR" sz="2000" b="0" dirty="0">
                <a:latin typeface="Arial" panose="020B0604020202020204" pitchFamily="34" charset="0"/>
              </a:rPr>
              <a:t>)</a:t>
            </a:r>
          </a:p>
          <a:p>
            <a:pPr marL="857250" lvl="1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tr-TR" altLang="tr-TR" sz="2000" b="0" dirty="0">
                <a:latin typeface="Arial" panose="020B0604020202020204" pitchFamily="34" charset="0"/>
              </a:rPr>
              <a:t>Pek çok öğrenci ve eğiticiye süreçte teknik destek sağlandı.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5F10237-452C-43CB-93B0-5C4303BC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0" r="2" b="6430"/>
          <a:stretch/>
        </p:blipFill>
        <p:spPr>
          <a:xfrm>
            <a:off x="5457825" y="1385888"/>
            <a:ext cx="6452031" cy="34004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27450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7" y="-123395"/>
            <a:ext cx="10392312" cy="1214820"/>
          </a:xfrm>
        </p:spPr>
        <p:txBody>
          <a:bodyPr>
            <a:normAutofit fontScale="90000"/>
          </a:bodyPr>
          <a:lstStyle/>
          <a:p>
            <a:pPr algn="ctr"/>
            <a:br>
              <a:rPr lang="tr-TR"/>
            </a:br>
            <a:endParaRPr lang="tr-TR" sz="4267" dirty="0">
              <a:solidFill>
                <a:srgbClr val="FF0000"/>
              </a:solidFill>
            </a:endParaRPr>
          </a:p>
        </p:txBody>
      </p:sp>
      <p:graphicFrame>
        <p:nvGraphicFramePr>
          <p:cNvPr id="3" name="Tablo 5">
            <a:extLst>
              <a:ext uri="{FF2B5EF4-FFF2-40B4-BE49-F238E27FC236}">
                <a16:creationId xmlns:a16="http://schemas.microsoft.com/office/drawing/2014/main" id="{1F1C8EF5-0DB3-6D4C-99D4-B1109FB4C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10017"/>
              </p:ext>
            </p:extLst>
          </p:nvPr>
        </p:nvGraphicFramePr>
        <p:xfrm>
          <a:off x="1659200" y="2476420"/>
          <a:ext cx="9201888" cy="1864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472">
                  <a:extLst>
                    <a:ext uri="{9D8B030D-6E8A-4147-A177-3AD203B41FA5}">
                      <a16:colId xmlns:a16="http://schemas.microsoft.com/office/drawing/2014/main" val="3013541285"/>
                    </a:ext>
                  </a:extLst>
                </a:gridCol>
                <a:gridCol w="2300472">
                  <a:extLst>
                    <a:ext uri="{9D8B030D-6E8A-4147-A177-3AD203B41FA5}">
                      <a16:colId xmlns:a16="http://schemas.microsoft.com/office/drawing/2014/main" val="312242175"/>
                    </a:ext>
                  </a:extLst>
                </a:gridCol>
                <a:gridCol w="2300472">
                  <a:extLst>
                    <a:ext uri="{9D8B030D-6E8A-4147-A177-3AD203B41FA5}">
                      <a16:colId xmlns:a16="http://schemas.microsoft.com/office/drawing/2014/main" val="3950786498"/>
                    </a:ext>
                  </a:extLst>
                </a:gridCol>
                <a:gridCol w="2300472">
                  <a:extLst>
                    <a:ext uri="{9D8B030D-6E8A-4147-A177-3AD203B41FA5}">
                      <a16:colId xmlns:a16="http://schemas.microsoft.com/office/drawing/2014/main" val="3360464511"/>
                    </a:ext>
                  </a:extLst>
                </a:gridCol>
              </a:tblGrid>
              <a:tr h="680924">
                <a:tc>
                  <a:txBody>
                    <a:bodyPr/>
                    <a:lstStyle/>
                    <a:p>
                      <a:pPr algn="ctr"/>
                      <a:r>
                        <a:rPr lang="tr-TR" b="1" dirty="0"/>
                        <a:t>LİSANSÜSTÜ EĞİTİCİ SAYISI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LİSANSÜSTÜ ÖĞRENCİ SAYISI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AÇILAN ROGRAM SAYISI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/>
                        <a:t>AÇILAN DERS SAYISI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57774"/>
                  </a:ext>
                </a:extLst>
              </a:tr>
              <a:tr h="394504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71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152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30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600456"/>
                  </a:ext>
                </a:extLst>
              </a:tr>
              <a:tr h="394504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273863"/>
                  </a:ext>
                </a:extLst>
              </a:tr>
              <a:tr h="394504">
                <a:tc gridSpan="4">
                  <a:txBody>
                    <a:bodyPr/>
                    <a:lstStyle/>
                    <a:p>
                      <a:pPr algn="ctr"/>
                      <a:r>
                        <a:rPr lang="tr-TR" dirty="0"/>
                        <a:t>Toplam 482 adet ders yapılmıştır ve devam etmektedir (06.12.2021)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210879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ACFBDC77-C924-3C4D-A407-F0E4110A59B6}"/>
              </a:ext>
            </a:extLst>
          </p:cNvPr>
          <p:cNvSpPr txBox="1"/>
          <p:nvPr/>
        </p:nvSpPr>
        <p:spPr>
          <a:xfrm>
            <a:off x="2903459" y="875982"/>
            <a:ext cx="63850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</a:rPr>
              <a:t>Sağlık Bilimleri Enstitüsü Kapsamında</a:t>
            </a:r>
          </a:p>
          <a:p>
            <a:pPr algn="ctr"/>
            <a:r>
              <a:rPr lang="tr-TR" sz="2800" b="1" dirty="0" err="1">
                <a:solidFill>
                  <a:srgbClr val="C00000"/>
                </a:solidFill>
              </a:rPr>
              <a:t>Keyps’e</a:t>
            </a:r>
            <a:r>
              <a:rPr lang="tr-TR" sz="2800" b="1" dirty="0">
                <a:solidFill>
                  <a:srgbClr val="C00000"/>
                </a:solidFill>
              </a:rPr>
              <a:t> Tanımlı Eğitici, Öğrenci, </a:t>
            </a:r>
          </a:p>
          <a:p>
            <a:pPr algn="ctr"/>
            <a:r>
              <a:rPr lang="tr-TR" sz="2800" b="1" dirty="0">
                <a:solidFill>
                  <a:srgbClr val="C00000"/>
                </a:solidFill>
              </a:rPr>
              <a:t>Program ve Ders Sayısı</a:t>
            </a:r>
          </a:p>
          <a:p>
            <a:pPr algn="ctr"/>
            <a:endParaRPr kumimoji="0" lang="tr-TR" altLang="tr-TR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058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BF77095-05C8-4FE4-98BC-1A9BC799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560" y="2768599"/>
            <a:ext cx="6168852" cy="1320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tr-TR" sz="3200" b="1" dirty="0">
                <a:solidFill>
                  <a:srgbClr val="002060"/>
                </a:solidFill>
              </a:rPr>
              <a:t>Altyapının Geliştirilmesine </a:t>
            </a:r>
            <a:br>
              <a:rPr lang="tr-TR" sz="3200" b="1" dirty="0">
                <a:solidFill>
                  <a:srgbClr val="002060"/>
                </a:solidFill>
              </a:rPr>
            </a:br>
            <a:r>
              <a:rPr lang="tr-TR" sz="3200" b="1" dirty="0">
                <a:solidFill>
                  <a:srgbClr val="002060"/>
                </a:solidFill>
              </a:rPr>
              <a:t>Yönelik Faaliyetler  </a:t>
            </a:r>
            <a:br>
              <a:rPr lang="en-US" sz="2000" b="1" dirty="0"/>
            </a:br>
            <a:endParaRPr lang="tr-TR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974C1BE-00B7-B145-BFCB-880AC340A239}"/>
              </a:ext>
            </a:extLst>
          </p:cNvPr>
          <p:cNvSpPr txBox="1"/>
          <p:nvPr/>
        </p:nvSpPr>
        <p:spPr>
          <a:xfrm>
            <a:off x="7501428" y="1972687"/>
            <a:ext cx="668909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0927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33" y="800100"/>
            <a:ext cx="6096010" cy="50617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lvl="0" algn="just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Ocak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2021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itibariyle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Pandemi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koşullarında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derslerdeki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ölçme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değerlendirme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çalışmalarının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Sınav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)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uzaktan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yöntemlerle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yapılmasına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hazırlık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çalışmaları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başlatıldı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1028700" indent="-342900" algn="just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Güvenli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Sınav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Uygulamaları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kapsamında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;</a:t>
            </a:r>
          </a:p>
          <a:p>
            <a:pPr marL="971550" indent="-285750" algn="just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Kimlik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kontrolü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gözetmen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izlemleri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organize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edildi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971550" indent="-285750" algn="just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Prolizden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öğrenci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fotoğraf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eklendi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971550" indent="-285750" algn="just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KEYPS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koordinatörleri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gözetmen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eğitimleri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yapıldı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971550" indent="-285750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Öğrenci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öğretim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elemanlarına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bilgilendirici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e-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postalar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gönderildi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971550" indent="-285750">
              <a:lnSpc>
                <a:spcPct val="110000"/>
              </a:lnSpc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Üniversitenin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uzaktan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sitemlerini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kullandığı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sunucu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alt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yapısının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geliştirilmesi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yeniden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organize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edilmesine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yönelik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çalışmalar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yapıldı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11266" name="Picture 2" descr="Online Education - Top Choice for Many - Techblo">
            <a:extLst>
              <a:ext uri="{FF2B5EF4-FFF2-40B4-BE49-F238E27FC236}">
                <a16:creationId xmlns:a16="http://schemas.microsoft.com/office/drawing/2014/main" id="{E3E1F717-E6C8-4014-87BC-182EBABB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8037" y="1745123"/>
            <a:ext cx="4878817" cy="30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3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34" y="802870"/>
            <a:ext cx="5418666" cy="52522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971550" indent="-285750" algn="just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Senkron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derslerin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kayıtlarının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sorunsuz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şekilde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tutulabilmesine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yönelik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çalışmalar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kapsamında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Kapitta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Yazılım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iş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birliği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ile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sunucu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kapasitesi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genişletilmesi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ek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sunucu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sağlanması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yönünde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çözüm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geliştirildi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L="971550" indent="-285750" algn="just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Üniversitemizde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derslerin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Hibrit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yapılması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yönünde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kararlar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doğrultusunda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tüm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sınıflar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için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tripod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kamera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ses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sistemleri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temin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edilerek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yerleştirildi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akıllı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tahta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KEYPS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sistemleri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ile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entegrasyonu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sağlandı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</a:pPr>
            <a:endParaRPr kumimoji="0" lang="en-US" altLang="tr-TR" sz="17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sz="17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15362" name="Picture 2" descr="Online Education DuringÂ quarantine COVID-19 Coronavirus Disease Outbreak  Concept Flat Vector Illustration Isolated On White Royalty Free Klipartlar,  Vektör Çizimler Ve Stok Çizim. Image 142373782.">
            <a:extLst>
              <a:ext uri="{FF2B5EF4-FFF2-40B4-BE49-F238E27FC236}">
                <a16:creationId xmlns:a16="http://schemas.microsoft.com/office/drawing/2014/main" id="{7114C2F8-26C4-4130-B5EB-4CBB952D6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6801" y="2044699"/>
            <a:ext cx="4471046" cy="34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03DC3C0-EE06-5E4A-A337-681701B1F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52" y="802870"/>
            <a:ext cx="5886449" cy="497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L="971550" indent="-285750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Düzenli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olarak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planlı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servis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sağlayıcı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altyapı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bakım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çalışmaları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71550" indent="-285750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Yazılım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güncellemeleri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71550" indent="-285750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MacMillan 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Sistemine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Giriş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tanımlamaları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ilgili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link </a:t>
            </a:r>
            <a:r>
              <a:rPr lang="en-US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eklemeleri</a:t>
            </a:r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yapıldı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71550" indent="-285750">
              <a:spcBef>
                <a:spcPts val="1000"/>
              </a:spcBef>
              <a:buClr>
                <a:srgbClr val="C00000"/>
              </a:buClr>
              <a:buSzPct val="9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YÖK'ün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süreçlerinde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önemsediği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1485900" lvl="1" indent="-342900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güvenliği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1485900" lvl="1" indent="-342900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Verilerin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kendi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sunucularımızda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tutulması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1485900" lvl="1" indent="-342900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Güvenli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sınav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modülü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uygulamaları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1485900" lvl="1" indent="-342900">
              <a:spcBef>
                <a:spcPts val="1000"/>
              </a:spcBef>
              <a:buClr>
                <a:srgbClr val="C0000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KVKK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onayı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sağlanması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gibi </a:t>
            </a:r>
            <a:r>
              <a:rPr lang="tr-TR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süreçler tamamlandı.</a:t>
            </a:r>
            <a:endParaRPr kumimoji="0" lang="en-US" altLang="tr-TR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53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AF163A-10F6-844C-A5F8-9CF7D627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828" y="1050049"/>
            <a:ext cx="5217540" cy="132080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Farkımız ve Önemi</a:t>
            </a:r>
          </a:p>
        </p:txBody>
      </p:sp>
      <p:pic>
        <p:nvPicPr>
          <p:cNvPr id="2050" name="Picture 2" descr="Son dakika: Uzaktan eğitim devam mı edecek? Hangi sınıflar için uzatıldı?">
            <a:extLst>
              <a:ext uri="{FF2B5EF4-FFF2-40B4-BE49-F238E27FC236}">
                <a16:creationId xmlns:a16="http://schemas.microsoft.com/office/drawing/2014/main" id="{13589CEF-313F-41B3-B52C-E36331AE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89" y="283996"/>
            <a:ext cx="3150527" cy="16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D098948-725B-1444-AAF4-3E0019F17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411" y="1930400"/>
            <a:ext cx="6998706" cy="41274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600" i="0" dirty="0">
                <a:effectLst/>
                <a:latin typeface="Arial" panose="020B0604020202020204" pitchFamily="34" charset="0"/>
              </a:rPr>
              <a:t>Uygulama araştırma merkezlerinin çoğunun faaliyetleri  kendi amaçlarına özeldir ve genellikle üniversitenin eğitimle ilgili tüm bileşenlerini etkilemez. </a:t>
            </a:r>
          </a:p>
          <a:p>
            <a:pPr>
              <a:lnSpc>
                <a:spcPct val="90000"/>
              </a:lnSpc>
            </a:pPr>
            <a:r>
              <a:rPr lang="tr-TR" sz="1600" dirty="0">
                <a:latin typeface="Arial" panose="020B0604020202020204" pitchFamily="34" charset="0"/>
              </a:rPr>
              <a:t>A</a:t>
            </a:r>
            <a:r>
              <a:rPr lang="tr-TR" sz="1600" i="0" dirty="0">
                <a:effectLst/>
                <a:latin typeface="Arial" panose="020B0604020202020204" pitchFamily="34" charset="0"/>
              </a:rPr>
              <a:t>ncak UZEM’ in faaliyet alanı eğitimde </a:t>
            </a:r>
            <a:r>
              <a:rPr lang="tr-TR" sz="1600" i="0" u="sng" dirty="0">
                <a:effectLst/>
                <a:latin typeface="Arial" panose="020B0604020202020204" pitchFamily="34" charset="0"/>
              </a:rPr>
              <a:t>değişen eğilimler ve özellikle </a:t>
            </a:r>
            <a:r>
              <a:rPr lang="tr-TR" sz="1600" u="sng" dirty="0" err="1">
                <a:latin typeface="Arial" panose="020B0604020202020204" pitchFamily="34" charset="0"/>
              </a:rPr>
              <a:t>P</a:t>
            </a:r>
            <a:r>
              <a:rPr lang="tr-TR" sz="1600" i="0" u="sng" dirty="0" err="1">
                <a:effectLst/>
                <a:latin typeface="Arial" panose="020B0604020202020204" pitchFamily="34" charset="0"/>
              </a:rPr>
              <a:t>andemi</a:t>
            </a:r>
            <a:r>
              <a:rPr lang="tr-TR" sz="1600" i="0" u="sng" dirty="0">
                <a:effectLst/>
                <a:latin typeface="Arial" panose="020B0604020202020204" pitchFamily="34" charset="0"/>
              </a:rPr>
              <a:t> sürecinde, en etkin ve en önemli araç</a:t>
            </a:r>
            <a:r>
              <a:rPr lang="tr-TR" sz="1600" i="0" dirty="0">
                <a:effectLst/>
                <a:latin typeface="Arial" panose="020B0604020202020204" pitchFamily="34" charset="0"/>
              </a:rPr>
              <a:t> haline gelmiştir. </a:t>
            </a:r>
          </a:p>
          <a:p>
            <a:pPr>
              <a:lnSpc>
                <a:spcPct val="90000"/>
              </a:lnSpc>
            </a:pPr>
            <a:r>
              <a:rPr lang="tr-TR" sz="1600" i="0" dirty="0">
                <a:effectLst/>
                <a:latin typeface="Arial" panose="020B0604020202020204" pitchFamily="34" charset="0"/>
              </a:rPr>
              <a:t>Üniversitemizde de, </a:t>
            </a:r>
          </a:p>
          <a:p>
            <a:pPr lvl="1">
              <a:lnSpc>
                <a:spcPct val="90000"/>
              </a:lnSpc>
              <a:buClr>
                <a:srgbClr val="C00000"/>
              </a:buClr>
            </a:pPr>
            <a:r>
              <a:rPr lang="tr-TR" sz="1400" dirty="0">
                <a:latin typeface="Arial" panose="020B0604020202020204" pitchFamily="34" charset="0"/>
              </a:rPr>
              <a:t>Y</a:t>
            </a:r>
            <a:r>
              <a:rPr lang="tr-TR" sz="1400" i="0" dirty="0">
                <a:effectLst/>
                <a:latin typeface="Arial" panose="020B0604020202020204" pitchFamily="34" charset="0"/>
              </a:rPr>
              <a:t>önetimin değişen koşullara yönelik anlık olarak aksiyon alınabilmesi yönünde tutum sergilemesi, </a:t>
            </a:r>
          </a:p>
          <a:p>
            <a:pPr lvl="1">
              <a:lnSpc>
                <a:spcPct val="90000"/>
              </a:lnSpc>
              <a:buClr>
                <a:srgbClr val="C00000"/>
              </a:buClr>
            </a:pPr>
            <a:r>
              <a:rPr lang="tr-TR" sz="1400" dirty="0">
                <a:latin typeface="Arial" panose="020B0604020202020204" pitchFamily="34" charset="0"/>
              </a:rPr>
              <a:t>Hızla h</a:t>
            </a:r>
            <a:r>
              <a:rPr lang="tr-TR" sz="1400" i="0" dirty="0">
                <a:effectLst/>
                <a:latin typeface="Arial" panose="020B0604020202020204" pitchFamily="34" charset="0"/>
              </a:rPr>
              <a:t>arekete geçilmesi ve başarıyla uygulanması, </a:t>
            </a:r>
          </a:p>
          <a:p>
            <a:pPr lvl="1">
              <a:lnSpc>
                <a:spcPct val="90000"/>
              </a:lnSpc>
              <a:buClr>
                <a:srgbClr val="C00000"/>
              </a:buClr>
            </a:pPr>
            <a:r>
              <a:rPr lang="tr-TR" sz="1400" dirty="0">
                <a:latin typeface="Arial" panose="020B0604020202020204" pitchFamily="34" charset="0"/>
              </a:rPr>
              <a:t>O</a:t>
            </a:r>
            <a:r>
              <a:rPr lang="tr-TR" sz="1400" i="0" dirty="0">
                <a:effectLst/>
                <a:latin typeface="Arial" panose="020B0604020202020204" pitchFamily="34" charset="0"/>
              </a:rPr>
              <a:t>lası sorunların önceden öngörülmesi ve gerekli önlemlerin alınması,</a:t>
            </a:r>
          </a:p>
          <a:p>
            <a:pPr lvl="1">
              <a:lnSpc>
                <a:spcPct val="90000"/>
              </a:lnSpc>
              <a:buClr>
                <a:srgbClr val="C00000"/>
              </a:buClr>
            </a:pPr>
            <a:r>
              <a:rPr lang="tr-TR" sz="1400" i="0" dirty="0">
                <a:effectLst/>
                <a:latin typeface="Arial" panose="020B0604020202020204" pitchFamily="34" charset="0"/>
              </a:rPr>
              <a:t>Oluşan sorunların tespitinde hızlı davranılması ve çözüme ulaştırılması</a:t>
            </a:r>
            <a:r>
              <a:rPr lang="tr-TR" dirty="0">
                <a:latin typeface="Arial" panose="020B0604020202020204" pitchFamily="34" charset="0"/>
              </a:rPr>
              <a:t>,</a:t>
            </a:r>
          </a:p>
          <a:p>
            <a:pPr marL="457200" lvl="1" indent="0">
              <a:lnSpc>
                <a:spcPct val="90000"/>
              </a:lnSpc>
              <a:buClr>
                <a:srgbClr val="C00000"/>
              </a:buClr>
              <a:buNone/>
            </a:pPr>
            <a:r>
              <a:rPr lang="tr-TR" dirty="0">
                <a:latin typeface="Arial" panose="020B0604020202020204" pitchFamily="34" charset="0"/>
              </a:rPr>
              <a:t>					ile </a:t>
            </a:r>
            <a:r>
              <a:rPr lang="tr-TR" i="0" dirty="0">
                <a:effectLst/>
                <a:latin typeface="Arial" panose="020B0604020202020204" pitchFamily="34" charset="0"/>
              </a:rPr>
              <a:t>bu süreç başarılı şekilde yönetilebilmiştir.</a:t>
            </a:r>
          </a:p>
          <a:p>
            <a:pPr>
              <a:lnSpc>
                <a:spcPct val="90000"/>
              </a:lnSpc>
            </a:pPr>
            <a:r>
              <a:rPr lang="tr-TR" sz="1600" dirty="0">
                <a:latin typeface="Arial" panose="020B0604020202020204" pitchFamily="34" charset="0"/>
              </a:rPr>
              <a:t>G</a:t>
            </a:r>
            <a:r>
              <a:rPr lang="tr-TR" sz="1600" i="0" dirty="0">
                <a:effectLst/>
                <a:latin typeface="Arial" panose="020B0604020202020204" pitchFamily="34" charset="0"/>
              </a:rPr>
              <a:t>eçtiğimiz iki yıllık süreçte </a:t>
            </a:r>
            <a:r>
              <a:rPr lang="tr-TR" sz="1600" i="0" u="sng" dirty="0">
                <a:effectLst/>
                <a:latin typeface="Arial" panose="020B0604020202020204" pitchFamily="34" charset="0"/>
              </a:rPr>
              <a:t>tüm programlarda eğitim çıktılarına ulaşılmasını her yönüyle teminat altına alınmasını </a:t>
            </a:r>
            <a:r>
              <a:rPr lang="tr-TR" sz="1600" i="0" dirty="0">
                <a:effectLst/>
                <a:latin typeface="Arial" panose="020B0604020202020204" pitchFamily="34" charset="0"/>
              </a:rPr>
              <a:t>sağlamıştır.</a:t>
            </a:r>
            <a:endParaRPr lang="tr-TR" sz="16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183CB27-61AF-9E40-BCEF-EE3B02A81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1" t="27692" r="17221" b="53026"/>
          <a:stretch/>
        </p:blipFill>
        <p:spPr>
          <a:xfrm>
            <a:off x="0" y="2948250"/>
            <a:ext cx="3150527" cy="9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BF77095-05C8-4FE4-98BC-1A9BC799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397" y="2768599"/>
            <a:ext cx="6168852" cy="13208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tr-TR" sz="3200" b="1" dirty="0">
                <a:solidFill>
                  <a:srgbClr val="002060"/>
                </a:solidFill>
              </a:rPr>
              <a:t>Düzenlenen ve/ veya Katılımcı Olunan Bilimsel Faaliyetler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EB63FEC-C883-2A46-80AA-4C01504655A9}"/>
              </a:ext>
            </a:extLst>
          </p:cNvPr>
          <p:cNvSpPr txBox="1"/>
          <p:nvPr/>
        </p:nvSpPr>
        <p:spPr>
          <a:xfrm>
            <a:off x="7444935" y="2093624"/>
            <a:ext cx="624732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5208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Salgın Süreci Çevrimiçi Öğrenme Ortamlarında Ölçme ve Değerlendirme  Çalıştayı – eogrenme.net">
            <a:extLst>
              <a:ext uri="{FF2B5EF4-FFF2-40B4-BE49-F238E27FC236}">
                <a16:creationId xmlns:a16="http://schemas.microsoft.com/office/drawing/2014/main" id="{4EA2FDB5-474C-4317-85FC-3EAC508DF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r="2" b="301"/>
          <a:stretch/>
        </p:blipFill>
        <p:spPr bwMode="auto">
          <a:xfrm>
            <a:off x="3357563" y="1348525"/>
            <a:ext cx="3453803" cy="510750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kman Hekim Üniversitesi">
            <a:extLst>
              <a:ext uri="{FF2B5EF4-FFF2-40B4-BE49-F238E27FC236}">
                <a16:creationId xmlns:a16="http://schemas.microsoft.com/office/drawing/2014/main" id="{5B9A5B59-E1A2-47B7-A85D-0B7F341A3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4457" b="3"/>
          <a:stretch/>
        </p:blipFill>
        <p:spPr bwMode="auto">
          <a:xfrm>
            <a:off x="303810" y="448398"/>
            <a:ext cx="3453803" cy="5107505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E447DC6-E11D-D941-A0F1-0C398C674784}"/>
              </a:ext>
            </a:extLst>
          </p:cNvPr>
          <p:cNvSpPr txBox="1"/>
          <p:nvPr/>
        </p:nvSpPr>
        <p:spPr>
          <a:xfrm>
            <a:off x="7109651" y="1844214"/>
            <a:ext cx="393320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İstanbul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Aydın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Üniversitesi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tarafından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düzenlenen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’’</a:t>
            </a:r>
            <a:r>
              <a:rPr lang="en-US" sz="2400" b="1" dirty="0" err="1">
                <a:solidFill>
                  <a:srgbClr val="C00000"/>
                </a:solidFill>
              </a:rPr>
              <a:t>Uzaktan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Eğitimde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iyi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Uygulamalar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Çalıştayı</a:t>
            </a:r>
            <a:r>
              <a:rPr lang="en-US" sz="2400" b="1" dirty="0">
                <a:solidFill>
                  <a:srgbClr val="C00000"/>
                </a:solidFill>
              </a:rPr>
              <a:t>’’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Prof. Dr.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Nilgün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BEK,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Davetli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Konuşmacı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olarak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katıldı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(17-18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Ağustos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90" y="-1718363"/>
            <a:ext cx="3933208" cy="3371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tr-TR" sz="500"/>
            </a:br>
            <a:endParaRPr lang="tr-TR" sz="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14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Resim">
            <a:extLst>
              <a:ext uri="{FF2B5EF4-FFF2-40B4-BE49-F238E27FC236}">
                <a16:creationId xmlns:a16="http://schemas.microsoft.com/office/drawing/2014/main" id="{F7C6A378-BD1E-497C-8768-08999893C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1200" b="1"/>
          <a:stretch/>
        </p:blipFill>
        <p:spPr bwMode="auto">
          <a:xfrm>
            <a:off x="369028" y="378962"/>
            <a:ext cx="3323820" cy="491528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im">
            <a:extLst>
              <a:ext uri="{FF2B5EF4-FFF2-40B4-BE49-F238E27FC236}">
                <a16:creationId xmlns:a16="http://schemas.microsoft.com/office/drawing/2014/main" id="{EC88790B-61F0-4583-917A-6F57E6EFE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" b="1"/>
          <a:stretch/>
        </p:blipFill>
        <p:spPr bwMode="auto">
          <a:xfrm>
            <a:off x="3487552" y="1880074"/>
            <a:ext cx="3216193" cy="475612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E447DC6-E11D-D941-A0F1-0C398C674784}"/>
              </a:ext>
            </a:extLst>
          </p:cNvPr>
          <p:cNvSpPr txBox="1"/>
          <p:nvPr/>
        </p:nvSpPr>
        <p:spPr>
          <a:xfrm>
            <a:off x="7025092" y="1696318"/>
            <a:ext cx="40874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Yükseköğretim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Kalite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Kurulu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Yükseköğretim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Kalite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Kurulu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Platformu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SABAK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iş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birliği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düzenlenen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>
                <a:solidFill>
                  <a:srgbClr val="C00000"/>
                </a:solidFill>
              </a:rPr>
              <a:t>"</a:t>
            </a:r>
            <a:r>
              <a:rPr lang="en-US" sz="2000" b="1" dirty="0">
                <a:solidFill>
                  <a:srgbClr val="C00000"/>
                </a:solidFill>
              </a:rPr>
              <a:t>Uzaktan </a:t>
            </a:r>
            <a:r>
              <a:rPr lang="en-US" sz="2000" b="1" dirty="0" err="1">
                <a:solidFill>
                  <a:srgbClr val="C00000"/>
                </a:solidFill>
              </a:rPr>
              <a:t>Eğitim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Yetkinlikleri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Sertifika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Programı</a:t>
            </a:r>
            <a:r>
              <a:rPr lang="en-US" sz="2000" b="1" dirty="0">
                <a:solidFill>
                  <a:srgbClr val="C00000"/>
                </a:solidFill>
              </a:rPr>
              <a:t>”</a:t>
            </a:r>
          </a:p>
          <a:p>
            <a:pPr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000" dirty="0"/>
              <a:t>	Prof.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Nilgün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Bek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Dr. 	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Üyesi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H. Erkan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Kılınç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katıldılar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(21 Eylül-02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90" y="-1718363"/>
            <a:ext cx="3933208" cy="3371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tr-TR" sz="500"/>
            </a:br>
            <a:endParaRPr lang="tr-TR" sz="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72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C35DBAB-1859-44D3-BE1F-94888FAF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96" y="490804"/>
            <a:ext cx="4401793" cy="293819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E447DC6-E11D-D941-A0F1-0C398C674784}"/>
              </a:ext>
            </a:extLst>
          </p:cNvPr>
          <p:cNvSpPr txBox="1"/>
          <p:nvPr/>
        </p:nvSpPr>
        <p:spPr>
          <a:xfrm>
            <a:off x="5235690" y="2160589"/>
            <a:ext cx="580061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Manisa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Celal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Bayar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Üniversitesi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tarafından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düzenlenen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"</a:t>
            </a:r>
            <a:r>
              <a:rPr lang="en-US" sz="2400" b="1" dirty="0" err="1">
                <a:solidFill>
                  <a:srgbClr val="C00000"/>
                </a:solidFill>
              </a:rPr>
              <a:t>Ulusal</a:t>
            </a:r>
            <a:r>
              <a:rPr lang="en-US" sz="2400" b="1" dirty="0">
                <a:solidFill>
                  <a:srgbClr val="C00000"/>
                </a:solidFill>
              </a:rPr>
              <a:t> Uzaktan </a:t>
            </a:r>
            <a:r>
              <a:rPr lang="en-US" sz="2400" b="1" dirty="0" err="1">
                <a:solidFill>
                  <a:srgbClr val="C00000"/>
                </a:solidFill>
              </a:rPr>
              <a:t>Öğretim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Çalıştayı</a:t>
            </a:r>
            <a:r>
              <a:rPr lang="en-US" sz="2400" b="1" dirty="0">
                <a:solidFill>
                  <a:srgbClr val="C00000"/>
                </a:solidFill>
              </a:rPr>
              <a:t>’’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Prof. Dr.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Nilgün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BEK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katıldı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Eylül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2020) </a:t>
            </a:r>
          </a:p>
        </p:txBody>
      </p:sp>
      <p:pic>
        <p:nvPicPr>
          <p:cNvPr id="3076" name="Picture 4" descr="İzmir Bakırçay Üniversitesi on Twitter: &amp;quot;Manisa Celal Bayar Üniversitesi,  22 Eylül 2020 Salı günü Üniversite Rektörü Prof. Dr. Ahmet Ataç&amp;#39;ın ev  sahipliğinde,YÖK Yürütme Kurulu Üyesi Prof. Dr. Naci Gündoğan ve YÖK Kalite">
            <a:extLst>
              <a:ext uri="{FF2B5EF4-FFF2-40B4-BE49-F238E27FC236}">
                <a16:creationId xmlns:a16="http://schemas.microsoft.com/office/drawing/2014/main" id="{06FC9407-6FCA-4D9C-99D3-BFFB6094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96" y="3557066"/>
            <a:ext cx="4401793" cy="3068134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90" y="-1718363"/>
            <a:ext cx="3933208" cy="3371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tr-TR" sz="500"/>
            </a:br>
            <a:endParaRPr lang="tr-TR" sz="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59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sosceles Triangle 8">
            <a:extLst>
              <a:ext uri="{FF2B5EF4-FFF2-40B4-BE49-F238E27FC236}">
                <a16:creationId xmlns:a16="http://schemas.microsoft.com/office/drawing/2014/main" id="{94281397-CAB3-46E7-B8B4-48166ADD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325E026-01EF-454D-AF9F-2CA5719AF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r="2213" b="1"/>
          <a:stretch/>
        </p:blipFill>
        <p:spPr bwMode="auto">
          <a:xfrm>
            <a:off x="352627" y="866432"/>
            <a:ext cx="3656576" cy="5407368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806B1-8D75-4B76-B526-D5B8E4D94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 r="-1" b="6599"/>
          <a:stretch/>
        </p:blipFill>
        <p:spPr bwMode="auto">
          <a:xfrm>
            <a:off x="8151692" y="820434"/>
            <a:ext cx="3687681" cy="545336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CE600F8-7A22-4CE8-926F-FF56E09C0C85}"/>
              </a:ext>
            </a:extLst>
          </p:cNvPr>
          <p:cNvSpPr txBox="1"/>
          <p:nvPr/>
        </p:nvSpPr>
        <p:spPr>
          <a:xfrm>
            <a:off x="4144229" y="1519581"/>
            <a:ext cx="3903541" cy="44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rgbClr val="C00000"/>
                </a:solidFill>
              </a:rPr>
              <a:t>LHUZEM-SINERG-LHUSEM 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dirty="0" err="1">
                <a:solidFill>
                  <a:srgbClr val="C00000"/>
                </a:solidFill>
              </a:rPr>
              <a:t>iş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birliği</a:t>
            </a:r>
            <a:r>
              <a:rPr lang="tr-TR" sz="2000" b="1" dirty="0">
                <a:solidFill>
                  <a:srgbClr val="C00000"/>
                </a:solidFill>
              </a:rPr>
              <a:t> ile;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Şubat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tarihinde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Omuz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Artroskopi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Uygulama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Atlası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Digital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gerçekleştirildi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 Mart 2021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tarihinde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Ürolojik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Cerrahide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Teknoloji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Temelli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Anatomi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Diseksiyon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Digital </a:t>
            </a:r>
            <a:r>
              <a:rPr lang="en-US" sz="20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Eğitimi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III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gerçekleştirildi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30A2BC-DD59-3D43-83CE-01D75B8C12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0350" y="269055"/>
            <a:ext cx="7095182" cy="250105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2B88B9C0-D416-FA45-B92A-47D78D152362}"/>
              </a:ext>
            </a:extLst>
          </p:cNvPr>
          <p:cNvSpPr txBox="1"/>
          <p:nvPr/>
        </p:nvSpPr>
        <p:spPr>
          <a:xfrm>
            <a:off x="4009202" y="2770106"/>
            <a:ext cx="4173597" cy="3503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spcBef>
                <a:spcPts val="10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tr-TR" sz="2200" b="0" dirty="0">
                <a:solidFill>
                  <a:prstClr val="black"/>
                </a:solidFill>
                <a:latin typeface="+mn-lt"/>
              </a:rPr>
              <a:t>LHUZEM Uzaktan Eğitim olanakları ile SINERG işbirliği içinde </a:t>
            </a:r>
          </a:p>
          <a:p>
            <a:pPr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tr-TR" sz="2200" b="1" dirty="0">
                <a:solidFill>
                  <a:srgbClr val="C00000"/>
                </a:solidFill>
                <a:latin typeface="+mn-lt"/>
              </a:rPr>
              <a:t>«Sağlık Bilimlerinde Uygulamalı Fonksiyonel </a:t>
            </a:r>
            <a:r>
              <a:rPr lang="tr-TR" sz="2200" b="1" dirty="0" err="1">
                <a:solidFill>
                  <a:srgbClr val="C00000"/>
                </a:solidFill>
                <a:latin typeface="+mn-lt"/>
              </a:rPr>
              <a:t>Pelvik</a:t>
            </a:r>
            <a:r>
              <a:rPr lang="tr-TR" sz="2200" b="1" dirty="0">
                <a:solidFill>
                  <a:srgbClr val="C00000"/>
                </a:solidFill>
                <a:latin typeface="+mn-lt"/>
              </a:rPr>
              <a:t> Taban Anatomi </a:t>
            </a:r>
            <a:r>
              <a:rPr lang="tr-TR" sz="2200" b="1" dirty="0" err="1">
                <a:solidFill>
                  <a:srgbClr val="C00000"/>
                </a:solidFill>
                <a:latin typeface="+mn-lt"/>
              </a:rPr>
              <a:t>Hibrid</a:t>
            </a:r>
            <a:r>
              <a:rPr lang="tr-TR" sz="2200" b="1" dirty="0">
                <a:solidFill>
                  <a:srgbClr val="C00000"/>
                </a:solidFill>
                <a:latin typeface="+mn-lt"/>
              </a:rPr>
              <a:t> Eğitimi-1»</a:t>
            </a:r>
          </a:p>
          <a:p>
            <a:pPr>
              <a:spcBef>
                <a:spcPts val="1000"/>
              </a:spcBef>
              <a:buClr>
                <a:srgbClr val="C00000"/>
              </a:buClr>
              <a:buSzPct val="80000"/>
            </a:pPr>
            <a:r>
              <a:rPr lang="tr-TR" sz="2200" b="0" dirty="0">
                <a:solidFill>
                  <a:prstClr val="black"/>
                </a:solidFill>
                <a:latin typeface="+mn-lt"/>
              </a:rPr>
              <a:t>	29 Mayıs – 30 Mayıs 2021 	tarihleri arasında 	gerçekleştirildi.</a:t>
            </a:r>
          </a:p>
          <a:p>
            <a:pPr marL="757479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CDE82C-9A24-C345-BA8B-A36407C7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6087" y="674689"/>
            <a:ext cx="2934714" cy="388077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b="0" dirty="0">
                <a:latin typeface="+mn-lt"/>
              </a:rPr>
              <a:t>UZEM, FTR </a:t>
            </a:r>
            <a:r>
              <a:rPr lang="en-US" b="0" dirty="0" err="1">
                <a:latin typeface="+mn-lt"/>
              </a:rPr>
              <a:t>Bölümü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ve</a:t>
            </a:r>
            <a:r>
              <a:rPr lang="en-US" b="0" dirty="0">
                <a:latin typeface="+mn-lt"/>
              </a:rPr>
              <a:t> FTR </a:t>
            </a:r>
            <a:r>
              <a:rPr lang="en-US" b="0" dirty="0" err="1">
                <a:latin typeface="+mn-lt"/>
              </a:rPr>
              <a:t>Topluluğu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iş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birliği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ile</a:t>
            </a:r>
            <a:r>
              <a:rPr lang="en-US" b="0" dirty="0">
                <a:latin typeface="+mn-lt"/>
              </a:rPr>
              <a:t>; </a:t>
            </a: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latin typeface="+mn-lt"/>
              </a:rPr>
              <a:t>“</a:t>
            </a:r>
            <a:r>
              <a:rPr lang="en-US" b="0" dirty="0" err="1">
                <a:latin typeface="+mn-lt"/>
              </a:rPr>
              <a:t>Sağlık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Bilimleri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Eğitim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Programlarında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katite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Güvencesi</a:t>
            </a:r>
            <a:r>
              <a:rPr lang="en-US" b="0" dirty="0">
                <a:latin typeface="+mn-lt"/>
              </a:rPr>
              <a:t>” Prof. Dr. Özlem </a:t>
            </a:r>
            <a:r>
              <a:rPr lang="en-US" b="0" dirty="0" err="1">
                <a:latin typeface="+mn-lt"/>
              </a:rPr>
              <a:t>Ülger</a:t>
            </a:r>
            <a:endParaRPr lang="en-US" b="0" dirty="0">
              <a:latin typeface="+mn-lt"/>
            </a:endParaRPr>
          </a:p>
          <a:p>
            <a:pPr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b="0" dirty="0">
                <a:latin typeface="+mn-lt"/>
              </a:rPr>
              <a:t>“</a:t>
            </a:r>
            <a:r>
              <a:rPr lang="en-US" b="0" dirty="0" err="1">
                <a:latin typeface="+mn-lt"/>
              </a:rPr>
              <a:t>Kronik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Ağrılı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Hasya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Yaklaşım</a:t>
            </a:r>
            <a:r>
              <a:rPr lang="en-US" b="0" dirty="0">
                <a:latin typeface="+mn-lt"/>
              </a:rPr>
              <a:t>” Prof. Dr. </a:t>
            </a:r>
            <a:r>
              <a:rPr lang="en-US" b="0" dirty="0" err="1">
                <a:latin typeface="+mn-lt"/>
              </a:rPr>
              <a:t>Defne</a:t>
            </a:r>
            <a:r>
              <a:rPr lang="en-US" b="0" dirty="0">
                <a:latin typeface="+mn-lt"/>
              </a:rPr>
              <a:t> Kaya </a:t>
            </a:r>
            <a:r>
              <a:rPr lang="en-US" b="0" dirty="0" err="1">
                <a:latin typeface="+mn-lt"/>
              </a:rPr>
              <a:t>Utlu</a:t>
            </a:r>
            <a:endParaRPr lang="en-US" b="0" dirty="0">
              <a:latin typeface="+mn-lt"/>
            </a:endParaRPr>
          </a:p>
          <a:p>
            <a:pPr marL="0" indent="0">
              <a:buNone/>
            </a:pPr>
            <a:r>
              <a:rPr lang="en-US" b="0" dirty="0">
                <a:latin typeface="+mn-lt"/>
              </a:rPr>
              <a:t>	</a:t>
            </a:r>
            <a:r>
              <a:rPr lang="en-US" b="0" dirty="0" err="1">
                <a:latin typeface="+mn-lt"/>
              </a:rPr>
              <a:t>webinarları</a:t>
            </a:r>
            <a:r>
              <a:rPr lang="en-US" b="0" dirty="0">
                <a:latin typeface="+mn-lt"/>
              </a:rPr>
              <a:t> 	</a:t>
            </a:r>
            <a:r>
              <a:rPr lang="en-US" b="0" dirty="0" err="1">
                <a:latin typeface="+mn-lt"/>
              </a:rPr>
              <a:t>gerçekleştirildi</a:t>
            </a:r>
            <a:endParaRPr lang="en-US" b="0" dirty="0">
              <a:latin typeface="+mn-lt"/>
            </a:endParaRPr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0F2CA2F-8A42-8843-8922-1B1B76EE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87" y="239108"/>
            <a:ext cx="3533600" cy="633086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AB8DD3C-7270-9B44-8E63-EBA62E07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14" y="239108"/>
            <a:ext cx="3477656" cy="628195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1CB265F-F2EC-374D-B7AA-7BDBEDCE6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97" y="239109"/>
            <a:ext cx="3478112" cy="618331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27433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CDE82C-9A24-C345-BA8B-A36407C7C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7660" y="2160920"/>
            <a:ext cx="520783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Hazırlanan Raporlar </a:t>
            </a:r>
          </a:p>
          <a:p>
            <a:pPr marL="0" indent="0" algn="ctr">
              <a:buNone/>
            </a:pPr>
            <a:r>
              <a:rPr lang="tr-TR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ve </a:t>
            </a:r>
          </a:p>
          <a:p>
            <a:pPr marL="0" indent="0" algn="ctr">
              <a:buNone/>
            </a:pPr>
            <a:r>
              <a:rPr lang="tr-TR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Bilgilendirme</a:t>
            </a:r>
          </a:p>
          <a:p>
            <a:pPr>
              <a:buClr>
                <a:srgbClr val="C00000"/>
              </a:buClr>
            </a:pPr>
            <a:r>
              <a:rPr lang="tr-TR" sz="2000" b="0" i="0" dirty="0">
                <a:effectLst/>
                <a:latin typeface="Arial" panose="020B0604020202020204" pitchFamily="34" charset="0"/>
              </a:rPr>
              <a:t>Uzaktan Eğitimde Kalite Güvencesi Ek raporu,</a:t>
            </a:r>
          </a:p>
          <a:p>
            <a:pPr>
              <a:buClr>
                <a:srgbClr val="C00000"/>
              </a:buClr>
            </a:pPr>
            <a:r>
              <a:rPr lang="tr-TR" sz="2000" b="0" i="0" dirty="0">
                <a:effectLst/>
                <a:latin typeface="Arial" panose="020B0604020202020204" pitchFamily="34" charset="0"/>
              </a:rPr>
              <a:t>YÖKAK Ek Raporu,</a:t>
            </a:r>
          </a:p>
          <a:p>
            <a:pPr>
              <a:buClr>
                <a:srgbClr val="C00000"/>
              </a:buClr>
            </a:pPr>
            <a:r>
              <a:rPr lang="tr-TR" sz="2000" b="0" i="0" dirty="0">
                <a:effectLst/>
                <a:latin typeface="Arial" panose="020B0604020202020204" pitchFamily="34" charset="0"/>
              </a:rPr>
              <a:t>Kurum içi değerlendirme raporları, </a:t>
            </a:r>
          </a:p>
          <a:p>
            <a:pPr>
              <a:buClr>
                <a:srgbClr val="C00000"/>
              </a:buClr>
            </a:pPr>
            <a:r>
              <a:rPr lang="tr-TR" sz="2000" b="0" i="0" dirty="0">
                <a:effectLst/>
                <a:latin typeface="Arial" panose="020B0604020202020204" pitchFamily="34" charset="0"/>
              </a:rPr>
              <a:t>YÖK Denetleme Dosyası ve Faaliyet Raporu </a:t>
            </a:r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5122" name="Picture 2" descr="The Pros and Cons Of Online Classes | Univerlist">
            <a:extLst>
              <a:ext uri="{FF2B5EF4-FFF2-40B4-BE49-F238E27FC236}">
                <a16:creationId xmlns:a16="http://schemas.microsoft.com/office/drawing/2014/main" id="{FDD656B4-0D36-4396-B044-0B09F203E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19757" b="1"/>
          <a:stretch/>
        </p:blipFill>
        <p:spPr bwMode="auto">
          <a:xfrm>
            <a:off x="904202" y="1487819"/>
            <a:ext cx="3144597" cy="388236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F80807D-BBA7-884F-912A-237CE253C39E}"/>
              </a:ext>
            </a:extLst>
          </p:cNvPr>
          <p:cNvSpPr txBox="1"/>
          <p:nvPr/>
        </p:nvSpPr>
        <p:spPr>
          <a:xfrm>
            <a:off x="6959600" y="1408116"/>
            <a:ext cx="798582" cy="5857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0620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DDD060DD-8518-4D66-8C46-11F5BF9DE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05" y="935257"/>
            <a:ext cx="3615425" cy="547791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D68BF6C-5F19-4EFB-97E3-7FA3EA840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69" y="998094"/>
            <a:ext cx="3496168" cy="525739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92317D1-330D-4F9D-8B87-BB3CC68F8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8" y="1465883"/>
            <a:ext cx="3265793" cy="494817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08310B3-E408-441F-A12D-83B56AB541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63" y="1973277"/>
            <a:ext cx="3071314" cy="470699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7B27AD2-3818-418E-8935-AA215B23E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56" y="1465005"/>
            <a:ext cx="3407302" cy="511414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5DD25CD-32F1-44DA-AC75-E5362C8584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9" y="1949996"/>
            <a:ext cx="3104055" cy="4739013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97F4D54F-3EAD-4299-B3AF-0DD1C56EF0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29" y="2453860"/>
            <a:ext cx="2933665" cy="4453382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CFBF4650-F3EC-490E-B59C-25816324B44F}"/>
              </a:ext>
            </a:extLst>
          </p:cNvPr>
          <p:cNvSpPr txBox="1"/>
          <p:nvPr/>
        </p:nvSpPr>
        <p:spPr>
          <a:xfrm>
            <a:off x="2130033" y="444827"/>
            <a:ext cx="9040745" cy="647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176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Uzaktan Eğitime Yönelik İstatistiklerimiz Sosyal Medyadan Paylaşıldı</a:t>
            </a:r>
          </a:p>
          <a:p>
            <a:endParaRPr lang="tr-TR" sz="1432" dirty="0"/>
          </a:p>
        </p:txBody>
      </p:sp>
    </p:spTree>
    <p:extLst>
      <p:ext uri="{BB962C8B-B14F-4D97-AF65-F5344CB8AC3E}">
        <p14:creationId xmlns:p14="http://schemas.microsoft.com/office/powerpoint/2010/main" val="14311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def Belirleme Kriterleri Ne Olmalıdır? - Algı Psikoloji">
            <a:extLst>
              <a:ext uri="{FF2B5EF4-FFF2-40B4-BE49-F238E27FC236}">
                <a16:creationId xmlns:a16="http://schemas.microsoft.com/office/drawing/2014/main" id="{E97A94F7-60D3-CC4D-9F5C-183A5AB3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765976"/>
            <a:ext cx="54864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834F54BE-93FD-F641-9E3B-8DB8DD7D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374" y="3838188"/>
            <a:ext cx="6168852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a-DK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Gelecek Dönem </a:t>
            </a:r>
            <a:r>
              <a:rPr lang="da-DK" sz="32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Hedef</a:t>
            </a:r>
            <a:r>
              <a:rPr lang="da-DK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da-DK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tr-TR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da-DK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 </a:t>
            </a:r>
            <a:br>
              <a:rPr lang="da-DK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da-DK" sz="32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Planlarımız</a:t>
            </a:r>
            <a:endParaRPr lang="tr-TR" sz="2000" dirty="0">
              <a:solidFill>
                <a:srgbClr val="00206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9A36A5-8FD9-BC48-A59E-44CE925D30DB}"/>
              </a:ext>
            </a:extLst>
          </p:cNvPr>
          <p:cNvSpPr txBox="1"/>
          <p:nvPr/>
        </p:nvSpPr>
        <p:spPr>
          <a:xfrm>
            <a:off x="8623300" y="3013571"/>
            <a:ext cx="698607" cy="5960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40753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6148" name="Picture 4" descr="Ortak Akıl | Sav Belediyesi">
            <a:extLst>
              <a:ext uri="{FF2B5EF4-FFF2-40B4-BE49-F238E27FC236}">
                <a16:creationId xmlns:a16="http://schemas.microsoft.com/office/drawing/2014/main" id="{2C51E42A-2437-4701-8D8A-0007E1FB0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53" y="445294"/>
            <a:ext cx="3155898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232" y="965200"/>
            <a:ext cx="7564039" cy="5410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lnSpcReduction="10000"/>
          </a:bodyPr>
          <a:lstStyle/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Nisan 2022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tarihinde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‘’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İyi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Uygulamalar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Ortak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Akıl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Çalıştayı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’’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gerçekleştirilmesi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Uzaktan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sistemleri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kullanılarak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üniversitemiz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‘’AFAD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Gönüllüsü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Olma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Eğitimi</a:t>
            </a:r>
            <a:r>
              <a:rPr lang="en-US" alt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’’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planlanması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Lisansüstü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dahil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edildiği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araştırma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planlanması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sistemleriyle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verilen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örgün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eğitimle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verilen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derslerin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başarılarının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karşılaştırılması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izlenmesi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akademisyenlerimizin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yönetim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sistemlerinin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kullanımına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ilişkin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motivasyon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özyeterliliklerinin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belirlenmesine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yönelik</a:t>
            </a:r>
            <a:r>
              <a:rPr lang="en-US" alt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bilimsel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araştırma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çalışmalarının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tr-T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yapılması</a:t>
            </a:r>
            <a: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br>
              <a:rPr lang="en-US" altLang="tr-T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endParaRPr kumimoji="0" lang="en-US" altLang="tr-TR" sz="20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R="0" lvl="0" fontAlgn="base">
              <a:spcBef>
                <a:spcPts val="1000"/>
              </a:spcBef>
              <a:buClr>
                <a:schemeClr val="accent1"/>
              </a:buClr>
              <a:buSzPct val="80000"/>
              <a:tabLst/>
            </a:pPr>
            <a:br>
              <a:rPr kumimoji="0" lang="en-US" altLang="tr-TR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6146" name="Picture 2" descr="AFAD Gönüllülük Sistemi">
            <a:extLst>
              <a:ext uri="{FF2B5EF4-FFF2-40B4-BE49-F238E27FC236}">
                <a16:creationId xmlns:a16="http://schemas.microsoft.com/office/drawing/2014/main" id="{50F77AB4-959C-4816-9BCB-64F0D63C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24" y="3348910"/>
            <a:ext cx="3150527" cy="11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85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9352FFB-3DD6-944D-8E14-35582E1CC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" t="367" r="-1191" b="-367"/>
          <a:stretch/>
        </p:blipFill>
        <p:spPr>
          <a:xfrm>
            <a:off x="1431377" y="617151"/>
            <a:ext cx="9329245" cy="55761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57E6177-4F8C-4F4B-937B-655E9950A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1" t="27692" r="17221" b="53026"/>
          <a:stretch/>
        </p:blipFill>
        <p:spPr>
          <a:xfrm>
            <a:off x="7421138" y="744968"/>
            <a:ext cx="4066233" cy="1240994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64B9113-EDD2-4F4F-B540-5530064357DA}"/>
              </a:ext>
            </a:extLst>
          </p:cNvPr>
          <p:cNvSpPr/>
          <p:nvPr/>
        </p:nvSpPr>
        <p:spPr>
          <a:xfrm>
            <a:off x="7077170" y="4495088"/>
            <a:ext cx="687937" cy="487109"/>
          </a:xfrm>
          <a:prstGeom prst="roundRect">
            <a:avLst/>
          </a:prstGeom>
          <a:solidFill>
            <a:srgbClr val="A2B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McMillan</a:t>
            </a:r>
            <a:endParaRPr lang="tr-TR" sz="800" dirty="0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F024E1DA-59C0-D34B-AD5A-FF6243440406}"/>
              </a:ext>
            </a:extLst>
          </p:cNvPr>
          <p:cNvCxnSpPr>
            <a:cxnSpLocks/>
          </p:cNvCxnSpPr>
          <p:nvPr/>
        </p:nvCxnSpPr>
        <p:spPr>
          <a:xfrm>
            <a:off x="2743200" y="2491740"/>
            <a:ext cx="46863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E0413A81-270B-FF49-84BC-0382F237CC36}"/>
              </a:ext>
            </a:extLst>
          </p:cNvPr>
          <p:cNvSpPr txBox="1"/>
          <p:nvPr/>
        </p:nvSpPr>
        <p:spPr>
          <a:xfrm>
            <a:off x="1141479" y="2360772"/>
            <a:ext cx="1601721" cy="24622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/>
              <a:t>Sağlık</a:t>
            </a:r>
            <a:r>
              <a:rPr lang="en-US" sz="1000" dirty="0"/>
              <a:t> </a:t>
            </a:r>
            <a:r>
              <a:rPr lang="en-US" sz="1000" dirty="0" err="1"/>
              <a:t>Bilimleri</a:t>
            </a:r>
            <a:r>
              <a:rPr lang="en-US" sz="1000" dirty="0"/>
              <a:t> </a:t>
            </a:r>
            <a:r>
              <a:rPr lang="en-US" sz="1000" dirty="0" err="1"/>
              <a:t>Enstitüsü</a:t>
            </a:r>
            <a:endParaRPr lang="en-US" sz="1000" dirty="0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6D35FF97-761F-904C-8416-A5B56FCA1E56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942339" y="1985962"/>
            <a:ext cx="4140" cy="3605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962C7DC6-AB97-1846-92E4-5041F46046C3}"/>
              </a:ext>
            </a:extLst>
          </p:cNvPr>
          <p:cNvSpPr txBox="1"/>
          <p:nvPr/>
        </p:nvSpPr>
        <p:spPr>
          <a:xfrm>
            <a:off x="1380326" y="1739741"/>
            <a:ext cx="1124026" cy="246221"/>
          </a:xfrm>
          <a:prstGeom prst="rect">
            <a:avLst/>
          </a:prstGeom>
          <a:solidFill>
            <a:srgbClr val="A2B0D3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UZEM </a:t>
            </a:r>
            <a:r>
              <a:rPr lang="en-US" sz="1000" dirty="0" err="1"/>
              <a:t>Sorumlusu</a:t>
            </a:r>
            <a:endParaRPr lang="en-US" sz="10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0528CE8-A1D1-3C47-90EC-5B17AE3C6D3E}"/>
              </a:ext>
            </a:extLst>
          </p:cNvPr>
          <p:cNvSpPr txBox="1"/>
          <p:nvPr/>
        </p:nvSpPr>
        <p:spPr>
          <a:xfrm>
            <a:off x="3614742" y="77743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Yönetim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Organizasyon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Şeması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Dikdörtgen: Köşeleri Yuvarlatılmış 1">
            <a:extLst>
              <a:ext uri="{FF2B5EF4-FFF2-40B4-BE49-F238E27FC236}">
                <a16:creationId xmlns:a16="http://schemas.microsoft.com/office/drawing/2014/main" id="{638B28C4-0220-E948-AEE7-82AF40BBCEB0}"/>
              </a:ext>
            </a:extLst>
          </p:cNvPr>
          <p:cNvSpPr/>
          <p:nvPr/>
        </p:nvSpPr>
        <p:spPr>
          <a:xfrm>
            <a:off x="4017741" y="5886450"/>
            <a:ext cx="794289" cy="560070"/>
          </a:xfrm>
          <a:prstGeom prst="roundRect">
            <a:avLst/>
          </a:prstGeom>
          <a:solidFill>
            <a:srgbClr val="A2B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Ergoterapi</a:t>
            </a:r>
            <a:endParaRPr lang="tr-TR" sz="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Odyoloji</a:t>
            </a:r>
            <a:endParaRPr lang="tr-TR" sz="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tr-TR" sz="800" dirty="0">
                <a:solidFill>
                  <a:srgbClr val="222222"/>
                </a:solidFill>
                <a:latin typeface="Arial" panose="020B0604020202020204" pitchFamily="34" charset="0"/>
              </a:rPr>
              <a:t>DKT Sorumlusu</a:t>
            </a:r>
            <a:endParaRPr lang="tr-TR" sz="800" dirty="0"/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FD93398B-06FB-FB4A-8C7E-2267B33FA7F7}"/>
              </a:ext>
            </a:extLst>
          </p:cNvPr>
          <p:cNvCxnSpPr>
            <a:cxnSpLocks/>
          </p:cNvCxnSpPr>
          <p:nvPr/>
        </p:nvCxnSpPr>
        <p:spPr>
          <a:xfrm>
            <a:off x="3994979" y="5567381"/>
            <a:ext cx="0" cy="625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86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A9724A6-C1BC-2548-9614-01D40DFA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40EB79C-B3B1-4B91-93C4-638506F4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52" y="424528"/>
            <a:ext cx="9642032" cy="50237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İlgili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fakültelerle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koordineli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olarak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kamu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özel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sektör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çalışanları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hizmet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sundukları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alanlara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yönelik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hizmet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içi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kurs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seminerlerin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yoluyla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verilmesi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Lisansüstü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yönelik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aracılığıyla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dışı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tartışma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bilgi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paylaşımı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platformlarının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sağlanması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Uzaktan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eğitimde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kullanılan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yeni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yöntem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teknolojilerin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kullanımına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yönelik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AR-GE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çalışmalarının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yapılması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fakülteden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bir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dersin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flipped learning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yöntemi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kullanılarak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verilebilmesi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Socrative Kahoot,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Mentimeter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vb.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interaktif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yöntemlerinin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etkin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kullanılmasının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sağlanması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Mezun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öğrencilerin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LHUZEM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aracılığıyla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uzaktan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sisteminin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kullanılarak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kariyer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gelişimlerinin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takip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edilmesi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aidiyet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duygusunun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geliştirilmesine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katkı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sağlayacak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planlamaların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yapılması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42900" lvl="0" indent="-342900" fontAlgn="base"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Profesyonel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Kayıt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stüdyosu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oluşturulması</a:t>
            </a:r>
            <a:r>
              <a:rPr lang="en-US" altLang="tr-TR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eğitimler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kurslar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canlı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dersler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</a:t>
            </a:r>
            <a:r>
              <a:rPr lang="tr-TR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paket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ders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içeriği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hazırlanması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vb. </a:t>
            </a:r>
            <a:r>
              <a:rPr lang="en-US" altLang="tr-T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için</a:t>
            </a:r>
            <a:r>
              <a:rPr lang="en-US" altLang="tr-T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0" indent="-34290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base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</a:pPr>
            <a:endParaRPr kumimoji="0" lang="en-US" altLang="tr-TR" sz="15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5" name="Picture 2" descr="Flipped Classroom Education Class - Free photo on Pixabay">
            <a:extLst>
              <a:ext uri="{FF2B5EF4-FFF2-40B4-BE49-F238E27FC236}">
                <a16:creationId xmlns:a16="http://schemas.microsoft.com/office/drawing/2014/main" id="{83B44774-9FDB-BF43-971E-ED160316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1972" y="5080000"/>
            <a:ext cx="3405532" cy="1598938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İK Yönetiminde Eğitim ve Geliştirme | Canlı Ders | IIENSTITU">
            <a:extLst>
              <a:ext uri="{FF2B5EF4-FFF2-40B4-BE49-F238E27FC236}">
                <a16:creationId xmlns:a16="http://schemas.microsoft.com/office/drawing/2014/main" id="{67393215-5100-4649-88B9-E171B1D4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5309" y="424528"/>
            <a:ext cx="2322195" cy="1826549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38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E49FE06-C878-724F-8490-AE8A518BFA55}"/>
              </a:ext>
            </a:extLst>
          </p:cNvPr>
          <p:cNvSpPr txBox="1"/>
          <p:nvPr/>
        </p:nvSpPr>
        <p:spPr>
          <a:xfrm>
            <a:off x="3221444" y="440905"/>
            <a:ext cx="5749111" cy="80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181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LOKMAN HEKİM ÜNİVERSİTESİ</a:t>
            </a:r>
            <a:r>
              <a:rPr lang="tr-TR" sz="3181" dirty="0">
                <a:solidFill>
                  <a:srgbClr val="00B0F0"/>
                </a:solidFill>
              </a:rPr>
              <a:t> </a:t>
            </a:r>
          </a:p>
          <a:p>
            <a:endParaRPr lang="tr-TR" sz="1432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DD9F3D-E832-6640-AD9B-1000D5654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07" y="1170236"/>
            <a:ext cx="2960184" cy="148009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6B51798-FBFE-4C4C-9992-0704B31F2634}"/>
              </a:ext>
            </a:extLst>
          </p:cNvPr>
          <p:cNvSpPr txBox="1"/>
          <p:nvPr/>
        </p:nvSpPr>
        <p:spPr>
          <a:xfrm>
            <a:off x="1955800" y="3980659"/>
            <a:ext cx="7749084" cy="165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45" b="1" dirty="0"/>
              <a:t>Prof. Dr. Nilgün BEK</a:t>
            </a:r>
          </a:p>
          <a:p>
            <a:pPr algn="ctr"/>
            <a:r>
              <a:rPr lang="tr-TR" sz="2545" b="1" dirty="0"/>
              <a:t>Uzaktan Eğitim Uygulama ve Araştırma Merkezi</a:t>
            </a:r>
          </a:p>
          <a:p>
            <a:pPr algn="ctr"/>
            <a:r>
              <a:rPr lang="tr-TR" sz="2545" b="1" dirty="0">
                <a:hlinkClick r:id="rId3"/>
              </a:rPr>
              <a:t>nilgun.bek@lokmanhekim.edu.tr</a:t>
            </a:r>
            <a:endParaRPr lang="tr-TR" sz="2545" b="1" dirty="0"/>
          </a:p>
          <a:p>
            <a:pPr algn="ctr"/>
            <a:endParaRPr lang="tr-TR" sz="2545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B61F626-9D5B-FB43-861E-291D00024B84}"/>
              </a:ext>
            </a:extLst>
          </p:cNvPr>
          <p:cNvSpPr txBox="1"/>
          <p:nvPr/>
        </p:nvSpPr>
        <p:spPr>
          <a:xfrm>
            <a:off x="6950732" y="5948459"/>
            <a:ext cx="5241268" cy="43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27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Dikkatiniz için teşekkür ederim….</a:t>
            </a:r>
            <a:endParaRPr lang="en-US" sz="2227" i="1" dirty="0">
              <a:solidFill>
                <a:srgbClr val="C00000"/>
              </a:solidFill>
            </a:endParaRPr>
          </a:p>
        </p:txBody>
      </p:sp>
      <p:pic>
        <p:nvPicPr>
          <p:cNvPr id="6" name="Picture 6" descr="Uzaktan eğitim ama nasıl? - Fikir Turu">
            <a:extLst>
              <a:ext uri="{FF2B5EF4-FFF2-40B4-BE49-F238E27FC236}">
                <a16:creationId xmlns:a16="http://schemas.microsoft.com/office/drawing/2014/main" id="{655DCA72-2F3D-EA4F-9E94-3723E3118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"/>
          <a:stretch/>
        </p:blipFill>
        <p:spPr bwMode="auto">
          <a:xfrm>
            <a:off x="9438184" y="3191676"/>
            <a:ext cx="2616785" cy="26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4DAD996-BBA0-6D44-8B7E-018D9A57C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91" t="27692" r="17221" b="53026"/>
          <a:stretch/>
        </p:blipFill>
        <p:spPr>
          <a:xfrm>
            <a:off x="4025890" y="2778658"/>
            <a:ext cx="3938574" cy="120200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39F0DA3-B826-E44A-8B1E-67ED42FD7C3D}"/>
              </a:ext>
            </a:extLst>
          </p:cNvPr>
          <p:cNvSpPr txBox="1"/>
          <p:nvPr/>
        </p:nvSpPr>
        <p:spPr>
          <a:xfrm rot="18955955">
            <a:off x="-141217" y="2212098"/>
            <a:ext cx="4475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rculanum" panose="02000505000000020004" pitchFamily="2" charset="0"/>
              </a:rPr>
              <a:t>!!!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Herculanum" panose="02000505000000020004" pitchFamily="2" charset="0"/>
              </a:rPr>
              <a:t>Çok</a:t>
            </a:r>
            <a:r>
              <a:rPr lang="en-US" sz="4000" b="1" dirty="0">
                <a:solidFill>
                  <a:srgbClr val="C00000"/>
                </a:solidFill>
                <a:latin typeface="Herculanum" panose="02000505000000020004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erculanum" panose="02000505000000020004" pitchFamily="2" charset="0"/>
              </a:rPr>
              <a:t>Teşekkürler</a:t>
            </a:r>
            <a:endParaRPr lang="en-US" sz="4000" b="1" dirty="0">
              <a:solidFill>
                <a:srgbClr val="C00000"/>
              </a:solidFill>
              <a:latin typeface="Herculanum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8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AC8FABA-FDF8-464F-A8C4-FA45EFF5D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02" y="144331"/>
            <a:ext cx="9496593" cy="671366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C6C1479-8CAC-47B4-9E77-0084F370E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7" y="166763"/>
            <a:ext cx="2108546" cy="105427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B22C665-DED1-45AA-830C-0E7C09451689}"/>
              </a:ext>
            </a:extLst>
          </p:cNvPr>
          <p:cNvSpPr txBox="1"/>
          <p:nvPr/>
        </p:nvSpPr>
        <p:spPr>
          <a:xfrm>
            <a:off x="2687934" y="368649"/>
            <a:ext cx="6816131" cy="6504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3627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Önceki Dönem Analizi</a:t>
            </a:r>
          </a:p>
        </p:txBody>
      </p:sp>
    </p:spTree>
    <p:extLst>
      <p:ext uri="{BB962C8B-B14F-4D97-AF65-F5344CB8AC3E}">
        <p14:creationId xmlns:p14="http://schemas.microsoft.com/office/powerpoint/2010/main" val="424575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AF163A-10F6-844C-A5F8-9CF7D627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376" y="413879"/>
            <a:ext cx="3407006" cy="1320800"/>
          </a:xfrm>
        </p:spPr>
        <p:txBody>
          <a:bodyPr anchor="ctr"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SUNUM PLANI</a:t>
            </a:r>
          </a:p>
        </p:txBody>
      </p:sp>
      <p:pic>
        <p:nvPicPr>
          <p:cNvPr id="3074" name="Picture 2" descr="Fırat Üniversitesi pandemi sürecinde uzaktan eğitimde de başarısını  ispatladı - Fırat Haber">
            <a:extLst>
              <a:ext uri="{FF2B5EF4-FFF2-40B4-BE49-F238E27FC236}">
                <a16:creationId xmlns:a16="http://schemas.microsoft.com/office/drawing/2014/main" id="{C91B87C8-63EA-4C4A-88ED-1284C173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33" y="413879"/>
            <a:ext cx="4478214" cy="25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D098948-725B-1444-AAF4-3E0019F17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297" y="1542798"/>
            <a:ext cx="6270589" cy="49662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89000"/>
              <a:buFont typeface="Wingdings" pitchFamily="2" charset="2"/>
              <a:buChar char="q"/>
            </a:pPr>
            <a:r>
              <a:rPr lang="tr-TR" b="1" dirty="0">
                <a:solidFill>
                  <a:schemeClr val="tx1"/>
                </a:solidFill>
                <a:latin typeface="+mn-lt"/>
              </a:rPr>
              <a:t>LHUZEM 2020-2021 - 2021-2022 Dönem Faaliyetleri</a:t>
            </a: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en-US" sz="1700" b="1" dirty="0" err="1">
                <a:solidFill>
                  <a:srgbClr val="002060"/>
                </a:solidFill>
              </a:rPr>
              <a:t>Uzaktan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Eğitim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Sistemlerinin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Kullanımına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Yönelik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Eğitim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en-US" sz="1700" b="1" dirty="0" err="1">
                <a:solidFill>
                  <a:srgbClr val="002060"/>
                </a:solidFill>
              </a:rPr>
              <a:t>Faaliyetleri</a:t>
            </a:r>
            <a:endParaRPr lang="en-US" sz="1700" b="1" dirty="0">
              <a:solidFill>
                <a:srgbClr val="002060"/>
              </a:solidFill>
            </a:endParaRP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en-US" altLang="tr-TR" sz="1700" b="1" dirty="0" err="1">
                <a:solidFill>
                  <a:srgbClr val="002060"/>
                </a:solidFill>
              </a:rPr>
              <a:t>Lisans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Eğitiminde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Uzaktan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Eğitim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Yönetim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Sistemlerinin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Kullanımına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Yönelik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Faaliyetler</a:t>
            </a:r>
            <a:r>
              <a:rPr lang="en-US" altLang="tr-TR" sz="1700" b="1" dirty="0">
                <a:solidFill>
                  <a:srgbClr val="002060"/>
                </a:solidFill>
              </a:rPr>
              <a:t> </a:t>
            </a: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en-US" altLang="tr-TR" sz="1700" b="1" dirty="0" err="1">
                <a:solidFill>
                  <a:srgbClr val="002060"/>
                </a:solidFill>
              </a:rPr>
              <a:t>Lisans</a:t>
            </a:r>
            <a:r>
              <a:rPr lang="tr-TR" altLang="tr-TR" sz="1700" b="1" dirty="0">
                <a:solidFill>
                  <a:srgbClr val="002060"/>
                </a:solidFill>
              </a:rPr>
              <a:t>üstü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Eğitimde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Uzaktan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Eğitim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Yönetim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Sistemlerinin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Kullanımına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Yönelik</a:t>
            </a:r>
            <a:r>
              <a:rPr lang="en-US" altLang="tr-TR" sz="1700" b="1" dirty="0">
                <a:solidFill>
                  <a:srgbClr val="002060"/>
                </a:solidFill>
              </a:rPr>
              <a:t> </a:t>
            </a:r>
            <a:r>
              <a:rPr lang="en-US" altLang="tr-TR" sz="1700" b="1" dirty="0" err="1">
                <a:solidFill>
                  <a:srgbClr val="002060"/>
                </a:solidFill>
              </a:rPr>
              <a:t>Faaliyetler</a:t>
            </a:r>
            <a:endParaRPr lang="en-US" altLang="tr-TR" sz="1700" b="1" dirty="0">
              <a:solidFill>
                <a:srgbClr val="002060"/>
              </a:solidFill>
            </a:endParaRP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tr-TR" sz="1700" b="1" dirty="0">
                <a:solidFill>
                  <a:srgbClr val="002060"/>
                </a:solidFill>
              </a:rPr>
              <a:t>Altyapının Geliştirilmesine Yönelik Faaliyetler</a:t>
            </a: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tr-TR" sz="1700" b="1" dirty="0">
                <a:solidFill>
                  <a:srgbClr val="002060"/>
                </a:solidFill>
              </a:rPr>
              <a:t>Düzenlenen ve/ veya Katılımcı Olunan Bilimsel Faaliyetler  </a:t>
            </a:r>
          </a:p>
          <a:p>
            <a:pPr marL="800100" lvl="1" indent="-342900">
              <a:buClr>
                <a:srgbClr val="C00000"/>
              </a:buClr>
              <a:buSzPct val="89000"/>
              <a:buFont typeface="+mj-lt"/>
              <a:buAutoNum type="arabicPeriod"/>
            </a:pPr>
            <a:r>
              <a:rPr lang="tr-TR" sz="1700" b="1" dirty="0">
                <a:solidFill>
                  <a:srgbClr val="002060"/>
                </a:solidFill>
              </a:rPr>
              <a:t>Hazırlanan Raporlar</a:t>
            </a:r>
            <a:br>
              <a:rPr lang="en-US" sz="1100" b="1" dirty="0"/>
            </a:br>
            <a:r>
              <a:rPr lang="en-US" altLang="tr-TR" b="1" dirty="0">
                <a:solidFill>
                  <a:srgbClr val="002060"/>
                </a:solidFill>
              </a:rPr>
              <a:t> </a:t>
            </a:r>
            <a:endParaRPr lang="tr-TR" b="1" dirty="0">
              <a:latin typeface="+mn-lt"/>
            </a:endParaRPr>
          </a:p>
          <a:p>
            <a:pPr>
              <a:buClr>
                <a:srgbClr val="C00000"/>
              </a:buClr>
              <a:buSzPct val="89000"/>
              <a:buFont typeface="Wingdings" pitchFamily="2" charset="2"/>
              <a:buChar char="q"/>
            </a:pPr>
            <a:r>
              <a:rPr lang="tr-TR" b="1" dirty="0">
                <a:solidFill>
                  <a:schemeClr val="tx1"/>
                </a:solidFill>
                <a:latin typeface="+mn-lt"/>
              </a:rPr>
              <a:t>LHUZEM Gelecek Dönem için Planlanan Faaliyetler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1C6880F-3259-7143-BB1E-5A80C591D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1" t="27692" r="17221" b="53026"/>
          <a:stretch/>
        </p:blipFill>
        <p:spPr>
          <a:xfrm>
            <a:off x="194206" y="3912957"/>
            <a:ext cx="4868124" cy="15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2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ducation in Marketing and Entrepreneurship | SEO'Brien">
            <a:extLst>
              <a:ext uri="{FF2B5EF4-FFF2-40B4-BE49-F238E27FC236}">
                <a16:creationId xmlns:a16="http://schemas.microsoft.com/office/drawing/2014/main" id="{06B68E08-CE82-4EC5-BDE9-C45679FB4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1563" b="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BF77095-05C8-4FE4-98BC-1A9BC799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23" y="2768599"/>
            <a:ext cx="6168852" cy="1320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100" b="1" dirty="0">
                <a:solidFill>
                  <a:srgbClr val="002060"/>
                </a:solidFill>
              </a:rPr>
              <a:t>Uzaktan </a:t>
            </a:r>
            <a:r>
              <a:rPr lang="en-US" sz="3100" b="1" dirty="0" err="1">
                <a:solidFill>
                  <a:srgbClr val="002060"/>
                </a:solidFill>
              </a:rPr>
              <a:t>Eğitim</a:t>
            </a:r>
            <a:r>
              <a:rPr lang="en-US" sz="3100" b="1" dirty="0">
                <a:solidFill>
                  <a:srgbClr val="002060"/>
                </a:solidFill>
              </a:rPr>
              <a:t> </a:t>
            </a:r>
            <a:r>
              <a:rPr lang="en-US" sz="3100" b="1" dirty="0" err="1">
                <a:solidFill>
                  <a:srgbClr val="002060"/>
                </a:solidFill>
              </a:rPr>
              <a:t>Sistemlerinin</a:t>
            </a:r>
            <a:r>
              <a:rPr lang="en-US" sz="3100" b="1" dirty="0">
                <a:solidFill>
                  <a:srgbClr val="002060"/>
                </a:solidFill>
              </a:rPr>
              <a:t> </a:t>
            </a:r>
            <a:r>
              <a:rPr lang="en-US" sz="3100" b="1" dirty="0" err="1">
                <a:solidFill>
                  <a:srgbClr val="002060"/>
                </a:solidFill>
              </a:rPr>
              <a:t>Kullanımına</a:t>
            </a:r>
            <a:r>
              <a:rPr lang="en-US" sz="3100" b="1" dirty="0">
                <a:solidFill>
                  <a:srgbClr val="002060"/>
                </a:solidFill>
              </a:rPr>
              <a:t> </a:t>
            </a:r>
            <a:r>
              <a:rPr lang="en-US" sz="3100" b="1" dirty="0" err="1">
                <a:solidFill>
                  <a:srgbClr val="002060"/>
                </a:solidFill>
              </a:rPr>
              <a:t>Yönelik</a:t>
            </a:r>
            <a:r>
              <a:rPr lang="en-US" sz="3100" b="1" dirty="0">
                <a:solidFill>
                  <a:srgbClr val="002060"/>
                </a:solidFill>
              </a:rPr>
              <a:t> Eğitim </a:t>
            </a:r>
            <a:r>
              <a:rPr lang="en-US" sz="3100" b="1" dirty="0" err="1">
                <a:solidFill>
                  <a:srgbClr val="002060"/>
                </a:solidFill>
              </a:rPr>
              <a:t>Faaliyetleri</a:t>
            </a:r>
            <a:br>
              <a:rPr lang="en-US" sz="2000" b="1" dirty="0"/>
            </a:br>
            <a:endParaRPr lang="tr-TR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78104-0FC0-487F-9625-27138D4F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r="9224" b="1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275EEEF-1C3E-1B40-9C85-3DBE97F8FBFC}"/>
              </a:ext>
            </a:extLst>
          </p:cNvPr>
          <p:cNvSpPr txBox="1"/>
          <p:nvPr/>
        </p:nvSpPr>
        <p:spPr>
          <a:xfrm>
            <a:off x="7318649" y="1967638"/>
            <a:ext cx="639930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6508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Resim 25">
            <a:extLst>
              <a:ext uri="{FF2B5EF4-FFF2-40B4-BE49-F238E27FC236}">
                <a16:creationId xmlns:a16="http://schemas.microsoft.com/office/drawing/2014/main" id="{37D73346-4C0C-45F8-A156-6D26F9AB3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5"/>
          <a:stretch/>
        </p:blipFill>
        <p:spPr>
          <a:xfrm>
            <a:off x="331921" y="494725"/>
            <a:ext cx="3649739" cy="254698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C3BBF53-AFFF-45D6-994F-C57787DF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1" r="1" b="17902"/>
          <a:stretch/>
        </p:blipFill>
        <p:spPr>
          <a:xfrm>
            <a:off x="234638" y="3566823"/>
            <a:ext cx="3679015" cy="258309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32" name="Isosceles Triangle 8">
            <a:extLst>
              <a:ext uri="{FF2B5EF4-FFF2-40B4-BE49-F238E27FC236}">
                <a16:creationId xmlns:a16="http://schemas.microsoft.com/office/drawing/2014/main" id="{06A51FAE-5E00-4216-9881-05169938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B0E409AD-04E3-431B-B6A5-FC04A602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1" r="20515" b="1"/>
          <a:stretch/>
        </p:blipFill>
        <p:spPr>
          <a:xfrm>
            <a:off x="4160928" y="3566823"/>
            <a:ext cx="3649738" cy="258496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EDA4E1CE-7963-4B01-A820-18B2CCE7D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0" r="-2" b="17442"/>
          <a:stretch/>
        </p:blipFill>
        <p:spPr>
          <a:xfrm>
            <a:off x="4160928" y="509012"/>
            <a:ext cx="3649738" cy="254698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5A658-75D1-402B-9920-8F1704E105F9}"/>
              </a:ext>
            </a:extLst>
          </p:cNvPr>
          <p:cNvSpPr txBox="1"/>
          <p:nvPr/>
        </p:nvSpPr>
        <p:spPr>
          <a:xfrm>
            <a:off x="7989934" y="808910"/>
            <a:ext cx="4202066" cy="5240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Ö</a:t>
            </a:r>
            <a:r>
              <a:rPr lang="en-US" sz="2400" b="0" i="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ğrenci 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ve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r>
              <a:rPr lang="en-US" sz="2400" b="0" i="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akademisyenler</a:t>
            </a:r>
            <a:r>
              <a:rPr lang="en-US" sz="2400" b="0" i="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için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temel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kullanıcı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eğitimleri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Kullanıcı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videoları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ryantasyon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eğitimleri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ınav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oluşturma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eğitimleri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Demo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sınavları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izmet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içi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sunumları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80000"/>
              <a:buFont typeface="Wingdings 3" charset="2"/>
              <a:buChar char=""/>
            </a:pP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Yüksek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lisans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kullanıcı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eğitim</a:t>
            </a:r>
            <a:r>
              <a:rPr lang="tr-TR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leri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8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94DAAA9-28FD-A74D-9AE1-F11B7CF26EDF}"/>
              </a:ext>
            </a:extLst>
          </p:cNvPr>
          <p:cNvSpPr txBox="1"/>
          <p:nvPr/>
        </p:nvSpPr>
        <p:spPr>
          <a:xfrm>
            <a:off x="2716251" y="3229591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Senkron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eğitim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kılavuzları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hazırlandı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yayımlandı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ve</a:t>
            </a:r>
            <a:r>
              <a:rPr lang="en-US" dirty="0">
                <a:solidFill>
                  <a:srgbClr val="C00000"/>
                </a:solidFill>
              </a:rPr>
              <a:t> mail </a:t>
            </a:r>
            <a:r>
              <a:rPr lang="en-US" dirty="0" err="1">
                <a:solidFill>
                  <a:srgbClr val="C00000"/>
                </a:solidFill>
              </a:rPr>
              <a:t>ile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iletildi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0B889FD7-8420-AF4E-8B5E-CF0F917A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3" y="593406"/>
            <a:ext cx="3998185" cy="5671185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E7C99F1-67A9-2F40-8D27-7ABD53F4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74" y="583335"/>
            <a:ext cx="3998185" cy="568125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A215C26-470A-DB43-9937-29B4667B8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291" y="618323"/>
            <a:ext cx="3998185" cy="5621350"/>
          </a:xfrm>
          <a:prstGeom prst="rect">
            <a:avLst/>
          </a:prstGeom>
        </p:spPr>
      </p:pic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BD70F7D4-DBBB-7640-8569-9AAFE968D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010505" y="618323"/>
            <a:ext cx="3998185" cy="5591869"/>
          </a:xfrm>
        </p:spPr>
      </p:pic>
    </p:spTree>
    <p:extLst>
      <p:ext uri="{BB962C8B-B14F-4D97-AF65-F5344CB8AC3E}">
        <p14:creationId xmlns:p14="http://schemas.microsoft.com/office/powerpoint/2010/main" val="33057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üzeyler">
  <a:themeElements>
    <a:clrScheme name="Yüzeyler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1111</TotalTime>
  <Words>1547</Words>
  <Application>Microsoft Office PowerPoint</Application>
  <PresentationFormat>Geniş ekran</PresentationFormat>
  <Paragraphs>214</Paragraphs>
  <Slides>41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9" baseType="lpstr">
      <vt:lpstr>Arial</vt:lpstr>
      <vt:lpstr>Calibri</vt:lpstr>
      <vt:lpstr>Courier New</vt:lpstr>
      <vt:lpstr>Herculanum</vt:lpstr>
      <vt:lpstr>Trebuchet MS</vt:lpstr>
      <vt:lpstr>Wingdings</vt:lpstr>
      <vt:lpstr>Wingdings 3</vt:lpstr>
      <vt:lpstr>Yüzeyler</vt:lpstr>
      <vt:lpstr>PowerPoint Sunusu</vt:lpstr>
      <vt:lpstr>PowerPoint Sunusu</vt:lpstr>
      <vt:lpstr>Farkımız ve Önemi</vt:lpstr>
      <vt:lpstr>PowerPoint Sunusu</vt:lpstr>
      <vt:lpstr>PowerPoint Sunusu</vt:lpstr>
      <vt:lpstr>SUNUM PLANI</vt:lpstr>
      <vt:lpstr>Uzaktan Eğitim Sistemlerinin Kullanımına Yönelik Eğitim Faaliyetleri </vt:lpstr>
      <vt:lpstr>PowerPoint Sunusu</vt:lpstr>
      <vt:lpstr>PowerPoint Sunusu</vt:lpstr>
      <vt:lpstr>PowerPoint Sunusu</vt:lpstr>
      <vt:lpstr>PowerPoint Sunusu</vt:lpstr>
      <vt:lpstr>PowerPoint Sunusu</vt:lpstr>
      <vt:lpstr>Lisans Eğitiminde Uzaktan Eğitim Yönetim Sistemlerinin Kullanımına Yönelik Faaliyetler 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Lisansüstü Eğitimde Uzaktan Eğitim Yönetim Sistemlerinin Kullanımına Yönelik Faaliyetler    </vt:lpstr>
      <vt:lpstr> </vt:lpstr>
      <vt:lpstr> Bu çalışmalar kapsamında;</vt:lpstr>
      <vt:lpstr>PowerPoint Sunusu</vt:lpstr>
      <vt:lpstr> </vt:lpstr>
      <vt:lpstr>Altyapının Geliştirilmesine  Yönelik Faaliyetler   </vt:lpstr>
      <vt:lpstr> </vt:lpstr>
      <vt:lpstr> </vt:lpstr>
      <vt:lpstr>Düzenlenen ve/ veya Katılımcı Olunan Bilimsel Faaliyetler</vt:lpstr>
      <vt:lpstr> </vt:lpstr>
      <vt:lpstr> </vt:lpstr>
      <vt:lpstr> </vt:lpstr>
      <vt:lpstr>PowerPoint Sunusu</vt:lpstr>
      <vt:lpstr>PowerPoint Sunusu</vt:lpstr>
      <vt:lpstr>PowerPoint Sunusu</vt:lpstr>
      <vt:lpstr>PowerPoint Sunusu</vt:lpstr>
      <vt:lpstr>Gelecek Dönem Hedef  ve  Planlarımız</vt:lpstr>
      <vt:lpstr> </vt:lpstr>
      <vt:lpstr>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Bahar Dönemi ve Gelecek Yıl Çalışmaları</dc:title>
  <dc:creator>Bülent Gümüşel</dc:creator>
  <cp:lastModifiedBy>Nilgün BEK</cp:lastModifiedBy>
  <cp:revision>173</cp:revision>
  <dcterms:created xsi:type="dcterms:W3CDTF">2020-12-28T03:17:21Z</dcterms:created>
  <dcterms:modified xsi:type="dcterms:W3CDTF">2023-03-24T07:23:24Z</dcterms:modified>
</cp:coreProperties>
</file>